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0233600" cy="38404800"/>
  <p:notesSz cx="6858000" cy="9144000"/>
  <p:defaultTextStyle>
    <a:defPPr>
      <a:defRPr lang="en-US"/>
    </a:defPPr>
    <a:lvl1pPr marL="0" algn="l" defTabSz="2246772" rtl="0" eaLnBrk="1" latinLnBrk="0" hangingPunct="1">
      <a:defRPr sz="8800" kern="1200">
        <a:solidFill>
          <a:schemeClr val="tx1"/>
        </a:solidFill>
        <a:latin typeface="+mn-lt"/>
        <a:ea typeface="+mn-ea"/>
        <a:cs typeface="+mn-cs"/>
      </a:defRPr>
    </a:lvl1pPr>
    <a:lvl2pPr marL="2246772" algn="l" defTabSz="2246772" rtl="0" eaLnBrk="1" latinLnBrk="0" hangingPunct="1">
      <a:defRPr sz="8800" kern="1200">
        <a:solidFill>
          <a:schemeClr val="tx1"/>
        </a:solidFill>
        <a:latin typeface="+mn-lt"/>
        <a:ea typeface="+mn-ea"/>
        <a:cs typeface="+mn-cs"/>
      </a:defRPr>
    </a:lvl2pPr>
    <a:lvl3pPr marL="4493544" algn="l" defTabSz="2246772" rtl="0" eaLnBrk="1" latinLnBrk="0" hangingPunct="1">
      <a:defRPr sz="8800" kern="1200">
        <a:solidFill>
          <a:schemeClr val="tx1"/>
        </a:solidFill>
        <a:latin typeface="+mn-lt"/>
        <a:ea typeface="+mn-ea"/>
        <a:cs typeface="+mn-cs"/>
      </a:defRPr>
    </a:lvl3pPr>
    <a:lvl4pPr marL="6740317" algn="l" defTabSz="2246772" rtl="0" eaLnBrk="1" latinLnBrk="0" hangingPunct="1">
      <a:defRPr sz="8800" kern="1200">
        <a:solidFill>
          <a:schemeClr val="tx1"/>
        </a:solidFill>
        <a:latin typeface="+mn-lt"/>
        <a:ea typeface="+mn-ea"/>
        <a:cs typeface="+mn-cs"/>
      </a:defRPr>
    </a:lvl4pPr>
    <a:lvl5pPr marL="8987089" algn="l" defTabSz="2246772" rtl="0" eaLnBrk="1" latinLnBrk="0" hangingPunct="1">
      <a:defRPr sz="8800" kern="1200">
        <a:solidFill>
          <a:schemeClr val="tx1"/>
        </a:solidFill>
        <a:latin typeface="+mn-lt"/>
        <a:ea typeface="+mn-ea"/>
        <a:cs typeface="+mn-cs"/>
      </a:defRPr>
    </a:lvl5pPr>
    <a:lvl6pPr marL="11233861" algn="l" defTabSz="2246772" rtl="0" eaLnBrk="1" latinLnBrk="0" hangingPunct="1">
      <a:defRPr sz="8800" kern="1200">
        <a:solidFill>
          <a:schemeClr val="tx1"/>
        </a:solidFill>
        <a:latin typeface="+mn-lt"/>
        <a:ea typeface="+mn-ea"/>
        <a:cs typeface="+mn-cs"/>
      </a:defRPr>
    </a:lvl6pPr>
    <a:lvl7pPr marL="13480633" algn="l" defTabSz="2246772" rtl="0" eaLnBrk="1" latinLnBrk="0" hangingPunct="1">
      <a:defRPr sz="8800" kern="1200">
        <a:solidFill>
          <a:schemeClr val="tx1"/>
        </a:solidFill>
        <a:latin typeface="+mn-lt"/>
        <a:ea typeface="+mn-ea"/>
        <a:cs typeface="+mn-cs"/>
      </a:defRPr>
    </a:lvl7pPr>
    <a:lvl8pPr marL="15727406" algn="l" defTabSz="2246772" rtl="0" eaLnBrk="1" latinLnBrk="0" hangingPunct="1">
      <a:defRPr sz="8800" kern="1200">
        <a:solidFill>
          <a:schemeClr val="tx1"/>
        </a:solidFill>
        <a:latin typeface="+mn-lt"/>
        <a:ea typeface="+mn-ea"/>
        <a:cs typeface="+mn-cs"/>
      </a:defRPr>
    </a:lvl8pPr>
    <a:lvl9pPr marL="17974178" algn="l" defTabSz="2246772"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22" d="100"/>
          <a:sy n="22" d="100"/>
        </p:scale>
        <p:origin x="-2688" y="-128"/>
      </p:cViewPr>
      <p:guideLst>
        <p:guide orient="horz" pos="12096"/>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930383"/>
            <a:ext cx="3419856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1762720"/>
            <a:ext cx="28163520" cy="9814560"/>
          </a:xfrm>
        </p:spPr>
        <p:txBody>
          <a:bodyPr/>
          <a:lstStyle>
            <a:lvl1pPr marL="0" indent="0" algn="ctr">
              <a:buNone/>
              <a:defRPr>
                <a:solidFill>
                  <a:schemeClr val="tx1">
                    <a:tint val="75000"/>
                  </a:schemeClr>
                </a:solidFill>
              </a:defRPr>
            </a:lvl1pPr>
            <a:lvl2pPr marL="2246772" indent="0" algn="ctr">
              <a:buNone/>
              <a:defRPr>
                <a:solidFill>
                  <a:schemeClr val="tx1">
                    <a:tint val="75000"/>
                  </a:schemeClr>
                </a:solidFill>
              </a:defRPr>
            </a:lvl2pPr>
            <a:lvl3pPr marL="4493544" indent="0" algn="ctr">
              <a:buNone/>
              <a:defRPr>
                <a:solidFill>
                  <a:schemeClr val="tx1">
                    <a:tint val="75000"/>
                  </a:schemeClr>
                </a:solidFill>
              </a:defRPr>
            </a:lvl3pPr>
            <a:lvl4pPr marL="6740317" indent="0" algn="ctr">
              <a:buNone/>
              <a:defRPr>
                <a:solidFill>
                  <a:schemeClr val="tx1">
                    <a:tint val="75000"/>
                  </a:schemeClr>
                </a:solidFill>
              </a:defRPr>
            </a:lvl4pPr>
            <a:lvl5pPr marL="8987089" indent="0" algn="ctr">
              <a:buNone/>
              <a:defRPr>
                <a:solidFill>
                  <a:schemeClr val="tx1">
                    <a:tint val="75000"/>
                  </a:schemeClr>
                </a:solidFill>
              </a:defRPr>
            </a:lvl5pPr>
            <a:lvl6pPr marL="11233861" indent="0" algn="ctr">
              <a:buNone/>
              <a:defRPr>
                <a:solidFill>
                  <a:schemeClr val="tx1">
                    <a:tint val="75000"/>
                  </a:schemeClr>
                </a:solidFill>
              </a:defRPr>
            </a:lvl6pPr>
            <a:lvl7pPr marL="13480633" indent="0" algn="ctr">
              <a:buNone/>
              <a:defRPr>
                <a:solidFill>
                  <a:schemeClr val="tx1">
                    <a:tint val="75000"/>
                  </a:schemeClr>
                </a:solidFill>
              </a:defRPr>
            </a:lvl7pPr>
            <a:lvl8pPr marL="15727406" indent="0" algn="ctr">
              <a:buNone/>
              <a:defRPr>
                <a:solidFill>
                  <a:schemeClr val="tx1">
                    <a:tint val="75000"/>
                  </a:schemeClr>
                </a:solidFill>
              </a:defRPr>
            </a:lvl8pPr>
            <a:lvl9pPr marL="179741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7B2E11-A9C7-B84A-98A7-2C1261964BFE}"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2E11-A9C7-B84A-98A7-2C1261964BFE}"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8614416"/>
            <a:ext cx="39828470"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8614416"/>
            <a:ext cx="118828820"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2E11-A9C7-B84A-98A7-2C1261964BFE}"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B2E11-A9C7-B84A-98A7-2C1261964BFE}"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4678643"/>
            <a:ext cx="34198560" cy="7627620"/>
          </a:xfrm>
        </p:spPr>
        <p:txBody>
          <a:bodyPr anchor="t"/>
          <a:lstStyle>
            <a:lvl1pPr algn="l">
              <a:defRPr sz="197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6277596"/>
            <a:ext cx="34198560" cy="8401047"/>
          </a:xfrm>
        </p:spPr>
        <p:txBody>
          <a:bodyPr anchor="b"/>
          <a:lstStyle>
            <a:lvl1pPr marL="0" indent="0">
              <a:buNone/>
              <a:defRPr sz="9800">
                <a:solidFill>
                  <a:schemeClr val="tx1">
                    <a:tint val="75000"/>
                  </a:schemeClr>
                </a:solidFill>
              </a:defRPr>
            </a:lvl1pPr>
            <a:lvl2pPr marL="2246772" indent="0">
              <a:buNone/>
              <a:defRPr sz="8800">
                <a:solidFill>
                  <a:schemeClr val="tx1">
                    <a:tint val="75000"/>
                  </a:schemeClr>
                </a:solidFill>
              </a:defRPr>
            </a:lvl2pPr>
            <a:lvl3pPr marL="4493544" indent="0">
              <a:buNone/>
              <a:defRPr sz="7900">
                <a:solidFill>
                  <a:schemeClr val="tx1">
                    <a:tint val="75000"/>
                  </a:schemeClr>
                </a:solidFill>
              </a:defRPr>
            </a:lvl3pPr>
            <a:lvl4pPr marL="6740317" indent="0">
              <a:buNone/>
              <a:defRPr sz="6900">
                <a:solidFill>
                  <a:schemeClr val="tx1">
                    <a:tint val="75000"/>
                  </a:schemeClr>
                </a:solidFill>
              </a:defRPr>
            </a:lvl4pPr>
            <a:lvl5pPr marL="8987089" indent="0">
              <a:buNone/>
              <a:defRPr sz="6900">
                <a:solidFill>
                  <a:schemeClr val="tx1">
                    <a:tint val="75000"/>
                  </a:schemeClr>
                </a:solidFill>
              </a:defRPr>
            </a:lvl5pPr>
            <a:lvl6pPr marL="11233861" indent="0">
              <a:buNone/>
              <a:defRPr sz="6900">
                <a:solidFill>
                  <a:schemeClr val="tx1">
                    <a:tint val="75000"/>
                  </a:schemeClr>
                </a:solidFill>
              </a:defRPr>
            </a:lvl6pPr>
            <a:lvl7pPr marL="13480633" indent="0">
              <a:buNone/>
              <a:defRPr sz="6900">
                <a:solidFill>
                  <a:schemeClr val="tx1">
                    <a:tint val="75000"/>
                  </a:schemeClr>
                </a:solidFill>
              </a:defRPr>
            </a:lvl7pPr>
            <a:lvl8pPr marL="15727406" indent="0">
              <a:buNone/>
              <a:defRPr sz="6900">
                <a:solidFill>
                  <a:schemeClr val="tx1">
                    <a:tint val="75000"/>
                  </a:schemeClr>
                </a:solidFill>
              </a:defRPr>
            </a:lvl8pPr>
            <a:lvl9pPr marL="17974178" indent="0">
              <a:buNone/>
              <a:defRPr sz="6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B2E11-A9C7-B84A-98A7-2C1261964BFE}"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50184056"/>
            <a:ext cx="79328643" cy="141928847"/>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50184056"/>
            <a:ext cx="79328647" cy="141928847"/>
          </a:xfrm>
        </p:spPr>
        <p:txBody>
          <a:bodyPr/>
          <a:lstStyle>
            <a:lvl1pPr>
              <a:defRPr sz="13800"/>
            </a:lvl1pPr>
            <a:lvl2pPr>
              <a:defRPr sz="118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7B2E11-A9C7-B84A-98A7-2C1261964BFE}"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537973"/>
            <a:ext cx="3621024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596633"/>
            <a:ext cx="17776827" cy="3582667"/>
          </a:xfrm>
        </p:spPr>
        <p:txBody>
          <a:bodyPr anchor="b"/>
          <a:lstStyle>
            <a:lvl1pPr marL="0" indent="0">
              <a:buNone/>
              <a:defRPr sz="11800" b="1"/>
            </a:lvl1pPr>
            <a:lvl2pPr marL="2246772" indent="0">
              <a:buNone/>
              <a:defRPr sz="9800" b="1"/>
            </a:lvl2pPr>
            <a:lvl3pPr marL="4493544" indent="0">
              <a:buNone/>
              <a:defRPr sz="8800" b="1"/>
            </a:lvl3pPr>
            <a:lvl4pPr marL="6740317" indent="0">
              <a:buNone/>
              <a:defRPr sz="7900" b="1"/>
            </a:lvl4pPr>
            <a:lvl5pPr marL="8987089" indent="0">
              <a:buNone/>
              <a:defRPr sz="7900" b="1"/>
            </a:lvl5pPr>
            <a:lvl6pPr marL="11233861" indent="0">
              <a:buNone/>
              <a:defRPr sz="7900" b="1"/>
            </a:lvl6pPr>
            <a:lvl7pPr marL="13480633" indent="0">
              <a:buNone/>
              <a:defRPr sz="7900" b="1"/>
            </a:lvl7pPr>
            <a:lvl8pPr marL="15727406" indent="0">
              <a:buNone/>
              <a:defRPr sz="7900" b="1"/>
            </a:lvl8pPr>
            <a:lvl9pPr marL="17974178" indent="0">
              <a:buNone/>
              <a:defRPr sz="7900" b="1"/>
            </a:lvl9pPr>
          </a:lstStyle>
          <a:p>
            <a:pPr lvl="0"/>
            <a:r>
              <a:rPr lang="en-US" smtClean="0"/>
              <a:t>Click to edit Master text styles</a:t>
            </a:r>
          </a:p>
        </p:txBody>
      </p:sp>
      <p:sp>
        <p:nvSpPr>
          <p:cNvPr id="4" name="Content Placeholder 3"/>
          <p:cNvSpPr>
            <a:spLocks noGrp="1"/>
          </p:cNvSpPr>
          <p:nvPr>
            <p:ph sz="half" idx="2"/>
          </p:nvPr>
        </p:nvSpPr>
        <p:spPr>
          <a:xfrm>
            <a:off x="2011680" y="12179300"/>
            <a:ext cx="17776827" cy="22127213"/>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596633"/>
            <a:ext cx="17783810" cy="3582667"/>
          </a:xfrm>
        </p:spPr>
        <p:txBody>
          <a:bodyPr anchor="b"/>
          <a:lstStyle>
            <a:lvl1pPr marL="0" indent="0">
              <a:buNone/>
              <a:defRPr sz="11800" b="1"/>
            </a:lvl1pPr>
            <a:lvl2pPr marL="2246772" indent="0">
              <a:buNone/>
              <a:defRPr sz="9800" b="1"/>
            </a:lvl2pPr>
            <a:lvl3pPr marL="4493544" indent="0">
              <a:buNone/>
              <a:defRPr sz="8800" b="1"/>
            </a:lvl3pPr>
            <a:lvl4pPr marL="6740317" indent="0">
              <a:buNone/>
              <a:defRPr sz="7900" b="1"/>
            </a:lvl4pPr>
            <a:lvl5pPr marL="8987089" indent="0">
              <a:buNone/>
              <a:defRPr sz="7900" b="1"/>
            </a:lvl5pPr>
            <a:lvl6pPr marL="11233861" indent="0">
              <a:buNone/>
              <a:defRPr sz="7900" b="1"/>
            </a:lvl6pPr>
            <a:lvl7pPr marL="13480633" indent="0">
              <a:buNone/>
              <a:defRPr sz="7900" b="1"/>
            </a:lvl7pPr>
            <a:lvl8pPr marL="15727406" indent="0">
              <a:buNone/>
              <a:defRPr sz="7900" b="1"/>
            </a:lvl8pPr>
            <a:lvl9pPr marL="17974178" indent="0">
              <a:buNone/>
              <a:defRPr sz="7900" b="1"/>
            </a:lvl9pPr>
          </a:lstStyle>
          <a:p>
            <a:pPr lvl="0"/>
            <a:r>
              <a:rPr lang="en-US" smtClean="0"/>
              <a:t>Click to edit Master text styles</a:t>
            </a:r>
          </a:p>
        </p:txBody>
      </p:sp>
      <p:sp>
        <p:nvSpPr>
          <p:cNvPr id="6" name="Content Placeholder 5"/>
          <p:cNvSpPr>
            <a:spLocks noGrp="1"/>
          </p:cNvSpPr>
          <p:nvPr>
            <p:ph sz="quarter" idx="4"/>
          </p:nvPr>
        </p:nvSpPr>
        <p:spPr>
          <a:xfrm>
            <a:off x="20438112" y="12179300"/>
            <a:ext cx="17783810" cy="22127213"/>
          </a:xfrm>
        </p:spPr>
        <p:txBody>
          <a:bodyPr/>
          <a:lstStyle>
            <a:lvl1pPr>
              <a:defRPr sz="11800"/>
            </a:lvl1pPr>
            <a:lvl2pPr>
              <a:defRPr sz="9800"/>
            </a:lvl2pPr>
            <a:lvl3pPr>
              <a:defRPr sz="8800"/>
            </a:lvl3pPr>
            <a:lvl4pPr>
              <a:defRPr sz="7900"/>
            </a:lvl4pPr>
            <a:lvl5pPr>
              <a:defRPr sz="7900"/>
            </a:lvl5pPr>
            <a:lvl6pPr>
              <a:defRPr sz="7900"/>
            </a:lvl6pPr>
            <a:lvl7pPr>
              <a:defRPr sz="7900"/>
            </a:lvl7pPr>
            <a:lvl8pPr>
              <a:defRPr sz="7900"/>
            </a:lvl8pPr>
            <a:lvl9pPr>
              <a:defRPr sz="7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7B2E11-A9C7-B84A-98A7-2C1261964BFE}" type="datetimeFigureOut">
              <a:rPr lang="en-US" smtClean="0"/>
              <a:pPr/>
              <a:t>5/31/11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B2E11-A9C7-B84A-98A7-2C1261964BFE}" type="datetimeFigureOut">
              <a:rPr lang="en-US" smtClean="0"/>
              <a:pPr/>
              <a:t>5/31/11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B2E11-A9C7-B84A-98A7-2C1261964BFE}" type="datetimeFigureOut">
              <a:rPr lang="en-US" smtClean="0"/>
              <a:pPr/>
              <a:t>5/31/11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529080"/>
            <a:ext cx="13236577" cy="6507480"/>
          </a:xfrm>
        </p:spPr>
        <p:txBody>
          <a:bodyPr anchor="b"/>
          <a:lstStyle>
            <a:lvl1pPr algn="l">
              <a:defRPr sz="9800" b="1"/>
            </a:lvl1pPr>
          </a:lstStyle>
          <a:p>
            <a:r>
              <a:rPr lang="en-US" smtClean="0"/>
              <a:t>Click to edit Master title style</a:t>
            </a:r>
            <a:endParaRPr lang="en-US"/>
          </a:p>
        </p:txBody>
      </p:sp>
      <p:sp>
        <p:nvSpPr>
          <p:cNvPr id="3" name="Content Placeholder 2"/>
          <p:cNvSpPr>
            <a:spLocks noGrp="1"/>
          </p:cNvSpPr>
          <p:nvPr>
            <p:ph idx="1"/>
          </p:nvPr>
        </p:nvSpPr>
        <p:spPr>
          <a:xfrm>
            <a:off x="15730220" y="1529083"/>
            <a:ext cx="22491700" cy="32777433"/>
          </a:xfrm>
        </p:spPr>
        <p:txBody>
          <a:bodyPr/>
          <a:lstStyle>
            <a:lvl1pPr>
              <a:defRPr sz="15700"/>
            </a:lvl1pPr>
            <a:lvl2pPr>
              <a:defRPr sz="138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8036563"/>
            <a:ext cx="13236577" cy="26269953"/>
          </a:xfrm>
        </p:spPr>
        <p:txBody>
          <a:bodyPr/>
          <a:lstStyle>
            <a:lvl1pPr marL="0" indent="0">
              <a:buNone/>
              <a:defRPr sz="6900"/>
            </a:lvl1pPr>
            <a:lvl2pPr marL="2246772" indent="0">
              <a:buNone/>
              <a:defRPr sz="5900"/>
            </a:lvl2pPr>
            <a:lvl3pPr marL="4493544" indent="0">
              <a:buNone/>
              <a:defRPr sz="4900"/>
            </a:lvl3pPr>
            <a:lvl4pPr marL="6740317" indent="0">
              <a:buNone/>
              <a:defRPr sz="4400"/>
            </a:lvl4pPr>
            <a:lvl5pPr marL="8987089" indent="0">
              <a:buNone/>
              <a:defRPr sz="4400"/>
            </a:lvl5pPr>
            <a:lvl6pPr marL="11233861" indent="0">
              <a:buNone/>
              <a:defRPr sz="4400"/>
            </a:lvl6pPr>
            <a:lvl7pPr marL="13480633" indent="0">
              <a:buNone/>
              <a:defRPr sz="4400"/>
            </a:lvl7pPr>
            <a:lvl8pPr marL="15727406" indent="0">
              <a:buNone/>
              <a:defRPr sz="4400"/>
            </a:lvl8pPr>
            <a:lvl9pPr marL="17974178"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B2E11-A9C7-B84A-98A7-2C1261964BFE}"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6883360"/>
            <a:ext cx="24140160" cy="3173733"/>
          </a:xfrm>
        </p:spPr>
        <p:txBody>
          <a:bodyPr anchor="b"/>
          <a:lstStyle>
            <a:lvl1pPr algn="l">
              <a:defRPr sz="9800" b="1"/>
            </a:lvl1pPr>
          </a:lstStyle>
          <a:p>
            <a:r>
              <a:rPr lang="en-US" smtClean="0"/>
              <a:t>Click to edit Master title style</a:t>
            </a:r>
            <a:endParaRPr lang="en-US"/>
          </a:p>
        </p:txBody>
      </p:sp>
      <p:sp>
        <p:nvSpPr>
          <p:cNvPr id="3" name="Picture Placeholder 2"/>
          <p:cNvSpPr>
            <a:spLocks noGrp="1"/>
          </p:cNvSpPr>
          <p:nvPr>
            <p:ph type="pic" idx="1"/>
          </p:nvPr>
        </p:nvSpPr>
        <p:spPr>
          <a:xfrm>
            <a:off x="7886067" y="3431540"/>
            <a:ext cx="24140160" cy="23042880"/>
          </a:xfrm>
        </p:spPr>
        <p:txBody>
          <a:bodyPr/>
          <a:lstStyle>
            <a:lvl1pPr marL="0" indent="0">
              <a:buNone/>
              <a:defRPr sz="15700"/>
            </a:lvl1pPr>
            <a:lvl2pPr marL="2246772" indent="0">
              <a:buNone/>
              <a:defRPr sz="13800"/>
            </a:lvl2pPr>
            <a:lvl3pPr marL="4493544" indent="0">
              <a:buNone/>
              <a:defRPr sz="11800"/>
            </a:lvl3pPr>
            <a:lvl4pPr marL="6740317" indent="0">
              <a:buNone/>
              <a:defRPr sz="9800"/>
            </a:lvl4pPr>
            <a:lvl5pPr marL="8987089" indent="0">
              <a:buNone/>
              <a:defRPr sz="9800"/>
            </a:lvl5pPr>
            <a:lvl6pPr marL="11233861" indent="0">
              <a:buNone/>
              <a:defRPr sz="9800"/>
            </a:lvl6pPr>
            <a:lvl7pPr marL="13480633" indent="0">
              <a:buNone/>
              <a:defRPr sz="9800"/>
            </a:lvl7pPr>
            <a:lvl8pPr marL="15727406" indent="0">
              <a:buNone/>
              <a:defRPr sz="9800"/>
            </a:lvl8pPr>
            <a:lvl9pPr marL="17974178" indent="0">
              <a:buNone/>
              <a:defRPr sz="9800"/>
            </a:lvl9pPr>
          </a:lstStyle>
          <a:p>
            <a:endParaRPr lang="en-US"/>
          </a:p>
        </p:txBody>
      </p:sp>
      <p:sp>
        <p:nvSpPr>
          <p:cNvPr id="4" name="Text Placeholder 3"/>
          <p:cNvSpPr>
            <a:spLocks noGrp="1"/>
          </p:cNvSpPr>
          <p:nvPr>
            <p:ph type="body" sz="half" idx="2"/>
          </p:nvPr>
        </p:nvSpPr>
        <p:spPr>
          <a:xfrm>
            <a:off x="7886067" y="30057093"/>
            <a:ext cx="24140160" cy="4507227"/>
          </a:xfrm>
        </p:spPr>
        <p:txBody>
          <a:bodyPr/>
          <a:lstStyle>
            <a:lvl1pPr marL="0" indent="0">
              <a:buNone/>
              <a:defRPr sz="6900"/>
            </a:lvl1pPr>
            <a:lvl2pPr marL="2246772" indent="0">
              <a:buNone/>
              <a:defRPr sz="5900"/>
            </a:lvl2pPr>
            <a:lvl3pPr marL="4493544" indent="0">
              <a:buNone/>
              <a:defRPr sz="4900"/>
            </a:lvl3pPr>
            <a:lvl4pPr marL="6740317" indent="0">
              <a:buNone/>
              <a:defRPr sz="4400"/>
            </a:lvl4pPr>
            <a:lvl5pPr marL="8987089" indent="0">
              <a:buNone/>
              <a:defRPr sz="4400"/>
            </a:lvl5pPr>
            <a:lvl6pPr marL="11233861" indent="0">
              <a:buNone/>
              <a:defRPr sz="4400"/>
            </a:lvl6pPr>
            <a:lvl7pPr marL="13480633" indent="0">
              <a:buNone/>
              <a:defRPr sz="4400"/>
            </a:lvl7pPr>
            <a:lvl8pPr marL="15727406" indent="0">
              <a:buNone/>
              <a:defRPr sz="4400"/>
            </a:lvl8pPr>
            <a:lvl9pPr marL="17974178"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B2E11-A9C7-B84A-98A7-2C1261964BFE}"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B57-CB8C-6549-9C6E-6509E8C38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537973"/>
            <a:ext cx="36210240" cy="6400800"/>
          </a:xfrm>
          <a:prstGeom prst="rect">
            <a:avLst/>
          </a:prstGeom>
        </p:spPr>
        <p:txBody>
          <a:bodyPr vert="horz" lIns="449354" tIns="224677" rIns="449354" bIns="2246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961123"/>
            <a:ext cx="36210240" cy="25345393"/>
          </a:xfrm>
          <a:prstGeom prst="rect">
            <a:avLst/>
          </a:prstGeom>
        </p:spPr>
        <p:txBody>
          <a:bodyPr vert="horz" lIns="449354" tIns="224677" rIns="449354" bIns="2246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5595563"/>
            <a:ext cx="9387840" cy="2044700"/>
          </a:xfrm>
          <a:prstGeom prst="rect">
            <a:avLst/>
          </a:prstGeom>
        </p:spPr>
        <p:txBody>
          <a:bodyPr vert="horz" lIns="449354" tIns="224677" rIns="449354" bIns="224677" rtlCol="0" anchor="ctr"/>
          <a:lstStyle>
            <a:lvl1pPr algn="l">
              <a:defRPr sz="5900">
                <a:solidFill>
                  <a:schemeClr val="tx1">
                    <a:tint val="75000"/>
                  </a:schemeClr>
                </a:solidFill>
              </a:defRPr>
            </a:lvl1pPr>
          </a:lstStyle>
          <a:p>
            <a:fld id="{5A7B2E11-A9C7-B84A-98A7-2C1261964BFE}" type="datetimeFigureOut">
              <a:rPr lang="en-US" smtClean="0"/>
              <a:pPr/>
              <a:t>5/31/11</a:t>
            </a:fld>
            <a:endParaRPr lang="en-US"/>
          </a:p>
        </p:txBody>
      </p:sp>
      <p:sp>
        <p:nvSpPr>
          <p:cNvPr id="5" name="Footer Placeholder 4"/>
          <p:cNvSpPr>
            <a:spLocks noGrp="1"/>
          </p:cNvSpPr>
          <p:nvPr>
            <p:ph type="ftr" sz="quarter" idx="3"/>
          </p:nvPr>
        </p:nvSpPr>
        <p:spPr>
          <a:xfrm>
            <a:off x="13746480" y="35595563"/>
            <a:ext cx="12740640" cy="2044700"/>
          </a:xfrm>
          <a:prstGeom prst="rect">
            <a:avLst/>
          </a:prstGeom>
        </p:spPr>
        <p:txBody>
          <a:bodyPr vert="horz" lIns="449354" tIns="224677" rIns="449354" bIns="22467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5595563"/>
            <a:ext cx="9387840" cy="2044700"/>
          </a:xfrm>
          <a:prstGeom prst="rect">
            <a:avLst/>
          </a:prstGeom>
        </p:spPr>
        <p:txBody>
          <a:bodyPr vert="horz" lIns="449354" tIns="224677" rIns="449354" bIns="224677" rtlCol="0" anchor="ctr"/>
          <a:lstStyle>
            <a:lvl1pPr algn="r">
              <a:defRPr sz="5900">
                <a:solidFill>
                  <a:schemeClr val="tx1">
                    <a:tint val="75000"/>
                  </a:schemeClr>
                </a:solidFill>
              </a:defRPr>
            </a:lvl1pPr>
          </a:lstStyle>
          <a:p>
            <a:fld id="{FDC66B57-CB8C-6549-9C6E-6509E8C38C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46772" rtl="0" eaLnBrk="1" latinLnBrk="0" hangingPunct="1">
        <a:spcBef>
          <a:spcPct val="0"/>
        </a:spcBef>
        <a:buNone/>
        <a:defRPr sz="21600" kern="1200">
          <a:solidFill>
            <a:schemeClr val="tx1"/>
          </a:solidFill>
          <a:latin typeface="+mj-lt"/>
          <a:ea typeface="+mj-ea"/>
          <a:cs typeface="+mj-cs"/>
        </a:defRPr>
      </a:lvl1pPr>
    </p:titleStyle>
    <p:bodyStyle>
      <a:lvl1pPr marL="1685079" indent="-1685079" algn="l" defTabSz="2246772" rtl="0" eaLnBrk="1" latinLnBrk="0" hangingPunct="1">
        <a:spcBef>
          <a:spcPct val="20000"/>
        </a:spcBef>
        <a:buFont typeface="Arial"/>
        <a:buChar char="•"/>
        <a:defRPr sz="15700" kern="1200">
          <a:solidFill>
            <a:schemeClr val="tx1"/>
          </a:solidFill>
          <a:latin typeface="+mn-lt"/>
          <a:ea typeface="+mn-ea"/>
          <a:cs typeface="+mn-cs"/>
        </a:defRPr>
      </a:lvl1pPr>
      <a:lvl2pPr marL="3651005" indent="-1404233" algn="l" defTabSz="2246772" rtl="0" eaLnBrk="1" latinLnBrk="0" hangingPunct="1">
        <a:spcBef>
          <a:spcPct val="20000"/>
        </a:spcBef>
        <a:buFont typeface="Arial"/>
        <a:buChar char="–"/>
        <a:defRPr sz="13800" kern="1200">
          <a:solidFill>
            <a:schemeClr val="tx1"/>
          </a:solidFill>
          <a:latin typeface="+mn-lt"/>
          <a:ea typeface="+mn-ea"/>
          <a:cs typeface="+mn-cs"/>
        </a:defRPr>
      </a:lvl2pPr>
      <a:lvl3pPr marL="5616931" indent="-1123386" algn="l" defTabSz="2246772" rtl="0" eaLnBrk="1" latinLnBrk="0" hangingPunct="1">
        <a:spcBef>
          <a:spcPct val="20000"/>
        </a:spcBef>
        <a:buFont typeface="Arial"/>
        <a:buChar char="•"/>
        <a:defRPr sz="11800" kern="1200">
          <a:solidFill>
            <a:schemeClr val="tx1"/>
          </a:solidFill>
          <a:latin typeface="+mn-lt"/>
          <a:ea typeface="+mn-ea"/>
          <a:cs typeface="+mn-cs"/>
        </a:defRPr>
      </a:lvl3pPr>
      <a:lvl4pPr marL="7863703" indent="-1123386" algn="l" defTabSz="2246772" rtl="0" eaLnBrk="1" latinLnBrk="0" hangingPunct="1">
        <a:spcBef>
          <a:spcPct val="20000"/>
        </a:spcBef>
        <a:buFont typeface="Arial"/>
        <a:buChar char="–"/>
        <a:defRPr sz="9800" kern="1200">
          <a:solidFill>
            <a:schemeClr val="tx1"/>
          </a:solidFill>
          <a:latin typeface="+mn-lt"/>
          <a:ea typeface="+mn-ea"/>
          <a:cs typeface="+mn-cs"/>
        </a:defRPr>
      </a:lvl4pPr>
      <a:lvl5pPr marL="10110475" indent="-1123386" algn="l" defTabSz="2246772" rtl="0" eaLnBrk="1" latinLnBrk="0" hangingPunct="1">
        <a:spcBef>
          <a:spcPct val="20000"/>
        </a:spcBef>
        <a:buFont typeface="Arial"/>
        <a:buChar char="»"/>
        <a:defRPr sz="9800" kern="1200">
          <a:solidFill>
            <a:schemeClr val="tx1"/>
          </a:solidFill>
          <a:latin typeface="+mn-lt"/>
          <a:ea typeface="+mn-ea"/>
          <a:cs typeface="+mn-cs"/>
        </a:defRPr>
      </a:lvl5pPr>
      <a:lvl6pPr marL="12357247" indent="-1123386" algn="l" defTabSz="2246772" rtl="0" eaLnBrk="1" latinLnBrk="0" hangingPunct="1">
        <a:spcBef>
          <a:spcPct val="20000"/>
        </a:spcBef>
        <a:buFont typeface="Arial"/>
        <a:buChar char="•"/>
        <a:defRPr sz="9800" kern="1200">
          <a:solidFill>
            <a:schemeClr val="tx1"/>
          </a:solidFill>
          <a:latin typeface="+mn-lt"/>
          <a:ea typeface="+mn-ea"/>
          <a:cs typeface="+mn-cs"/>
        </a:defRPr>
      </a:lvl6pPr>
      <a:lvl7pPr marL="14604020" indent="-1123386" algn="l" defTabSz="2246772" rtl="0" eaLnBrk="1" latinLnBrk="0" hangingPunct="1">
        <a:spcBef>
          <a:spcPct val="20000"/>
        </a:spcBef>
        <a:buFont typeface="Arial"/>
        <a:buChar char="•"/>
        <a:defRPr sz="9800" kern="1200">
          <a:solidFill>
            <a:schemeClr val="tx1"/>
          </a:solidFill>
          <a:latin typeface="+mn-lt"/>
          <a:ea typeface="+mn-ea"/>
          <a:cs typeface="+mn-cs"/>
        </a:defRPr>
      </a:lvl7pPr>
      <a:lvl8pPr marL="16850792" indent="-1123386" algn="l" defTabSz="2246772" rtl="0" eaLnBrk="1" latinLnBrk="0" hangingPunct="1">
        <a:spcBef>
          <a:spcPct val="20000"/>
        </a:spcBef>
        <a:buFont typeface="Arial"/>
        <a:buChar char="•"/>
        <a:defRPr sz="9800" kern="1200">
          <a:solidFill>
            <a:schemeClr val="tx1"/>
          </a:solidFill>
          <a:latin typeface="+mn-lt"/>
          <a:ea typeface="+mn-ea"/>
          <a:cs typeface="+mn-cs"/>
        </a:defRPr>
      </a:lvl8pPr>
      <a:lvl9pPr marL="19097564" indent="-1123386" algn="l" defTabSz="2246772" rtl="0" eaLnBrk="1" latinLnBrk="0" hangingPunct="1">
        <a:spcBef>
          <a:spcPct val="20000"/>
        </a:spcBef>
        <a:buFont typeface="Arial"/>
        <a:buChar char="•"/>
        <a:defRPr sz="9800" kern="1200">
          <a:solidFill>
            <a:schemeClr val="tx1"/>
          </a:solidFill>
          <a:latin typeface="+mn-lt"/>
          <a:ea typeface="+mn-ea"/>
          <a:cs typeface="+mn-cs"/>
        </a:defRPr>
      </a:lvl9pPr>
    </p:bodyStyle>
    <p:otherStyle>
      <a:defPPr>
        <a:defRPr lang="en-US"/>
      </a:defPPr>
      <a:lvl1pPr marL="0" algn="l" defTabSz="2246772" rtl="0" eaLnBrk="1" latinLnBrk="0" hangingPunct="1">
        <a:defRPr sz="8800" kern="1200">
          <a:solidFill>
            <a:schemeClr val="tx1"/>
          </a:solidFill>
          <a:latin typeface="+mn-lt"/>
          <a:ea typeface="+mn-ea"/>
          <a:cs typeface="+mn-cs"/>
        </a:defRPr>
      </a:lvl1pPr>
      <a:lvl2pPr marL="2246772" algn="l" defTabSz="2246772" rtl="0" eaLnBrk="1" latinLnBrk="0" hangingPunct="1">
        <a:defRPr sz="8800" kern="1200">
          <a:solidFill>
            <a:schemeClr val="tx1"/>
          </a:solidFill>
          <a:latin typeface="+mn-lt"/>
          <a:ea typeface="+mn-ea"/>
          <a:cs typeface="+mn-cs"/>
        </a:defRPr>
      </a:lvl2pPr>
      <a:lvl3pPr marL="4493544" algn="l" defTabSz="2246772" rtl="0" eaLnBrk="1" latinLnBrk="0" hangingPunct="1">
        <a:defRPr sz="8800" kern="1200">
          <a:solidFill>
            <a:schemeClr val="tx1"/>
          </a:solidFill>
          <a:latin typeface="+mn-lt"/>
          <a:ea typeface="+mn-ea"/>
          <a:cs typeface="+mn-cs"/>
        </a:defRPr>
      </a:lvl3pPr>
      <a:lvl4pPr marL="6740317" algn="l" defTabSz="2246772" rtl="0" eaLnBrk="1" latinLnBrk="0" hangingPunct="1">
        <a:defRPr sz="8800" kern="1200">
          <a:solidFill>
            <a:schemeClr val="tx1"/>
          </a:solidFill>
          <a:latin typeface="+mn-lt"/>
          <a:ea typeface="+mn-ea"/>
          <a:cs typeface="+mn-cs"/>
        </a:defRPr>
      </a:lvl4pPr>
      <a:lvl5pPr marL="8987089" algn="l" defTabSz="2246772" rtl="0" eaLnBrk="1" latinLnBrk="0" hangingPunct="1">
        <a:defRPr sz="8800" kern="1200">
          <a:solidFill>
            <a:schemeClr val="tx1"/>
          </a:solidFill>
          <a:latin typeface="+mn-lt"/>
          <a:ea typeface="+mn-ea"/>
          <a:cs typeface="+mn-cs"/>
        </a:defRPr>
      </a:lvl5pPr>
      <a:lvl6pPr marL="11233861" algn="l" defTabSz="2246772" rtl="0" eaLnBrk="1" latinLnBrk="0" hangingPunct="1">
        <a:defRPr sz="8800" kern="1200">
          <a:solidFill>
            <a:schemeClr val="tx1"/>
          </a:solidFill>
          <a:latin typeface="+mn-lt"/>
          <a:ea typeface="+mn-ea"/>
          <a:cs typeface="+mn-cs"/>
        </a:defRPr>
      </a:lvl6pPr>
      <a:lvl7pPr marL="13480633" algn="l" defTabSz="2246772" rtl="0" eaLnBrk="1" latinLnBrk="0" hangingPunct="1">
        <a:defRPr sz="8800" kern="1200">
          <a:solidFill>
            <a:schemeClr val="tx1"/>
          </a:solidFill>
          <a:latin typeface="+mn-lt"/>
          <a:ea typeface="+mn-ea"/>
          <a:cs typeface="+mn-cs"/>
        </a:defRPr>
      </a:lvl7pPr>
      <a:lvl8pPr marL="15727406" algn="l" defTabSz="2246772" rtl="0" eaLnBrk="1" latinLnBrk="0" hangingPunct="1">
        <a:defRPr sz="8800" kern="1200">
          <a:solidFill>
            <a:schemeClr val="tx1"/>
          </a:solidFill>
          <a:latin typeface="+mn-lt"/>
          <a:ea typeface="+mn-ea"/>
          <a:cs typeface="+mn-cs"/>
        </a:defRPr>
      </a:lvl8pPr>
      <a:lvl9pPr marL="17974178" algn="l" defTabSz="2246772"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df"/><Relationship Id="rId21" Type="http://schemas.openxmlformats.org/officeDocument/2006/relationships/image" Target="../media/image20.png"/><Relationship Id="rId10" Type="http://schemas.openxmlformats.org/officeDocument/2006/relationships/image" Target="../media/image9.pdf"/><Relationship Id="rId11" Type="http://schemas.openxmlformats.org/officeDocument/2006/relationships/image" Target="../media/image10.png"/><Relationship Id="rId12" Type="http://schemas.openxmlformats.org/officeDocument/2006/relationships/image" Target="../media/image11.pdf"/><Relationship Id="rId13" Type="http://schemas.openxmlformats.org/officeDocument/2006/relationships/image" Target="../media/image12.png"/><Relationship Id="rId14" Type="http://schemas.openxmlformats.org/officeDocument/2006/relationships/image" Target="../media/image13.pdf"/><Relationship Id="rId15" Type="http://schemas.openxmlformats.org/officeDocument/2006/relationships/image" Target="../media/image14.png"/><Relationship Id="rId16" Type="http://schemas.openxmlformats.org/officeDocument/2006/relationships/image" Target="../media/image15.pdf"/><Relationship Id="rId17" Type="http://schemas.openxmlformats.org/officeDocument/2006/relationships/image" Target="../media/image16.png"/><Relationship Id="rId18" Type="http://schemas.openxmlformats.org/officeDocument/2006/relationships/image" Target="../media/image17.pdf"/><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df"/><Relationship Id="rId7" Type="http://schemas.openxmlformats.org/officeDocument/2006/relationships/image" Target="../media/image6.png"/><Relationship Id="rId8" Type="http://schemas.openxmlformats.org/officeDocument/2006/relationships/image" Target="../media/image7.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27000" y="863822"/>
            <a:ext cx="39928800" cy="1169551"/>
          </a:xfrm>
          <a:prstGeom prst="rect">
            <a:avLst/>
          </a:prstGeom>
          <a:noFill/>
          <a:ln w="9525">
            <a:noFill/>
            <a:miter lim="800000"/>
            <a:headEnd/>
            <a:tailEnd/>
          </a:ln>
          <a:effectLst/>
        </p:spPr>
        <p:txBody>
          <a:bodyPr wrap="square" anchor="ctr">
            <a:prstTxWarp prst="textNoShape">
              <a:avLst/>
            </a:prstTxWarp>
            <a:spAutoFit/>
          </a:bodyPr>
          <a:lstStyle/>
          <a:p>
            <a:pPr algn="ctr"/>
            <a:r>
              <a:rPr lang="en-US" sz="7000" b="1" dirty="0" smtClean="0">
                <a:solidFill>
                  <a:srgbClr val="A50021"/>
                </a:solidFill>
              </a:rPr>
              <a:t>Extended observations of decameter scatter associated with the mid-latitude ionospheric trough </a:t>
            </a:r>
            <a:endParaRPr lang="en-US" sz="7000" dirty="0">
              <a:solidFill>
                <a:srgbClr val="A50021"/>
              </a:solidFill>
            </a:endParaRPr>
          </a:p>
        </p:txBody>
      </p:sp>
      <p:sp>
        <p:nvSpPr>
          <p:cNvPr id="5" name="Rectangle 8"/>
          <p:cNvSpPr>
            <a:spLocks noChangeArrowheads="1"/>
          </p:cNvSpPr>
          <p:nvPr/>
        </p:nvSpPr>
        <p:spPr bwMode="auto">
          <a:xfrm>
            <a:off x="6324600" y="2341019"/>
            <a:ext cx="27355800" cy="769441"/>
          </a:xfrm>
          <a:prstGeom prst="rect">
            <a:avLst/>
          </a:prstGeom>
          <a:noFill/>
          <a:ln w="9525">
            <a:noFill/>
            <a:miter lim="800000"/>
            <a:headEnd/>
            <a:tailEnd/>
          </a:ln>
          <a:effectLst/>
        </p:spPr>
        <p:txBody>
          <a:bodyPr anchor="ctr">
            <a:prstTxWarp prst="textNoShape">
              <a:avLst/>
            </a:prstTxWarp>
            <a:spAutoFit/>
          </a:bodyPr>
          <a:lstStyle/>
          <a:p>
            <a:pPr algn="ctr"/>
            <a:r>
              <a:rPr lang="de-DE" sz="4400" b="1" dirty="0" smtClean="0"/>
              <a:t>E. R. Talaat</a:t>
            </a:r>
            <a:r>
              <a:rPr lang="de-DE" sz="4400" b="1" baseline="30000" dirty="0" smtClean="0"/>
              <a:t>1</a:t>
            </a:r>
            <a:r>
              <a:rPr lang="de-DE" sz="4400" b="1" dirty="0" smtClean="0"/>
              <a:t>, </a:t>
            </a:r>
            <a:r>
              <a:rPr lang="en-US" sz="4400" b="1" dirty="0" smtClean="0"/>
              <a:t>E. S. Miller</a:t>
            </a:r>
            <a:r>
              <a:rPr lang="en-US" sz="4400" b="1" baseline="30000" dirty="0" smtClean="0"/>
              <a:t>1</a:t>
            </a:r>
            <a:r>
              <a:rPr lang="en-US" sz="4400" b="1" dirty="0" smtClean="0"/>
              <a:t>, R. J. Barnes</a:t>
            </a:r>
            <a:r>
              <a:rPr lang="en-US" sz="4400" b="1" baseline="30000" dirty="0" smtClean="0"/>
              <a:t>1</a:t>
            </a:r>
            <a:r>
              <a:rPr lang="en-US" sz="4400" b="1" dirty="0" smtClean="0"/>
              <a:t>, J. M. Ruohoniemi</a:t>
            </a:r>
            <a:r>
              <a:rPr lang="en-US" sz="4400" b="1" baseline="30000" dirty="0" smtClean="0"/>
              <a:t>2</a:t>
            </a:r>
            <a:r>
              <a:rPr lang="en-US" sz="4400" b="1" dirty="0" smtClean="0"/>
              <a:t>, W. Bristow</a:t>
            </a:r>
            <a:r>
              <a:rPr lang="en-US" sz="4400" b="1" baseline="30000" dirty="0" smtClean="0"/>
              <a:t>3</a:t>
            </a:r>
            <a:r>
              <a:rPr lang="en-US" sz="4400" b="1" dirty="0" smtClean="0"/>
              <a:t>, R. A. Greenwald</a:t>
            </a:r>
            <a:r>
              <a:rPr lang="en-US" sz="4400" b="1" baseline="30000" dirty="0" smtClean="0"/>
              <a:t>2</a:t>
            </a:r>
            <a:r>
              <a:rPr lang="en-US" sz="4400" b="1" dirty="0" smtClean="0"/>
              <a:t>, S. G. Shepherd</a:t>
            </a:r>
            <a:r>
              <a:rPr lang="en-US" sz="4400" b="1" baseline="30000" dirty="0" smtClean="0"/>
              <a:t>4</a:t>
            </a:r>
            <a:endParaRPr lang="en-US" sz="4400" b="1" baseline="30000" dirty="0">
              <a:ea typeface="Times New Roman" charset="0"/>
              <a:cs typeface="Times New Roman" charset="0"/>
            </a:endParaRPr>
          </a:p>
        </p:txBody>
      </p:sp>
      <p:sp>
        <p:nvSpPr>
          <p:cNvPr id="6" name="Rectangle 10"/>
          <p:cNvSpPr>
            <a:spLocks noChangeArrowheads="1"/>
          </p:cNvSpPr>
          <p:nvPr/>
        </p:nvSpPr>
        <p:spPr bwMode="auto">
          <a:xfrm>
            <a:off x="6324601" y="3133459"/>
            <a:ext cx="27465339" cy="1754327"/>
          </a:xfrm>
          <a:prstGeom prst="rect">
            <a:avLst/>
          </a:prstGeom>
          <a:noFill/>
          <a:ln w="9525">
            <a:noFill/>
            <a:miter lim="800000"/>
            <a:headEnd/>
            <a:tailEnd/>
          </a:ln>
          <a:effectLst/>
        </p:spPr>
        <p:txBody>
          <a:bodyPr anchor="ctr">
            <a:prstTxWarp prst="textNoShape">
              <a:avLst/>
            </a:prstTxWarp>
            <a:spAutoFit/>
          </a:bodyPr>
          <a:lstStyle/>
          <a:p>
            <a:pPr algn="ctr"/>
            <a:r>
              <a:rPr lang="en-GB" sz="3600" i="1" baseline="30000" dirty="0" smtClean="0"/>
              <a:t>1</a:t>
            </a:r>
            <a:r>
              <a:rPr lang="en-GB" sz="3600" i="1" dirty="0" smtClean="0"/>
              <a:t>The Johns Hopkins University Applied Physics Laboratory, </a:t>
            </a:r>
            <a:r>
              <a:rPr lang="en-GB" sz="3600" i="1" baseline="30000" dirty="0" smtClean="0"/>
              <a:t>2</a:t>
            </a:r>
            <a:r>
              <a:rPr lang="en-US" sz="3600" i="1" dirty="0" smtClean="0"/>
              <a:t>Virginia Tech University, </a:t>
            </a:r>
            <a:r>
              <a:rPr lang="en-US" sz="3600" i="1" baseline="30000" dirty="0" smtClean="0"/>
              <a:t>3</a:t>
            </a:r>
            <a:r>
              <a:rPr lang="en-US" sz="3600" i="1" dirty="0" smtClean="0"/>
              <a:t>University of </a:t>
            </a:r>
            <a:r>
              <a:rPr lang="en-US" sz="3600" i="1" dirty="0" err="1" smtClean="0"/>
              <a:t>Alsaska</a:t>
            </a:r>
            <a:r>
              <a:rPr lang="en-US" sz="3600" i="1" dirty="0" smtClean="0"/>
              <a:t>, </a:t>
            </a:r>
            <a:r>
              <a:rPr lang="en-US" sz="3600" i="1" baseline="30000" dirty="0" smtClean="0"/>
              <a:t>4</a:t>
            </a:r>
            <a:r>
              <a:rPr lang="en-US" sz="3600" i="1" dirty="0" smtClean="0"/>
              <a:t>Dartmouth College </a:t>
            </a:r>
            <a:endParaRPr lang="en-GB" sz="3600" i="1" dirty="0" smtClean="0"/>
          </a:p>
          <a:p>
            <a:pPr algn="ctr"/>
            <a:r>
              <a:rPr lang="en-US" sz="3600" i="1" u="sng" dirty="0" smtClean="0"/>
              <a:t> </a:t>
            </a:r>
            <a:r>
              <a:rPr lang="en-US" sz="3600" i="1" u="sng" dirty="0" err="1" smtClean="0"/>
              <a:t>elsayed.talaat@jhuapl.edu</a:t>
            </a:r>
            <a:endParaRPr lang="en-US" sz="3600" i="1" u="sng" dirty="0" smtClean="0"/>
          </a:p>
          <a:p>
            <a:pPr algn="ctr"/>
            <a:endParaRPr lang="en-US" sz="3600" i="1" u="sng" dirty="0">
              <a:solidFill>
                <a:srgbClr val="3399FF"/>
              </a:solidFill>
            </a:endParaRPr>
          </a:p>
        </p:txBody>
      </p:sp>
      <p:sp>
        <p:nvSpPr>
          <p:cNvPr id="7" name="Line 10"/>
          <p:cNvSpPr>
            <a:spLocks noChangeShapeType="1"/>
          </p:cNvSpPr>
          <p:nvPr/>
        </p:nvSpPr>
        <p:spPr bwMode="auto">
          <a:xfrm>
            <a:off x="1873129" y="2362200"/>
            <a:ext cx="36576000" cy="77788"/>
          </a:xfrm>
          <a:prstGeom prst="line">
            <a:avLst/>
          </a:prstGeom>
          <a:noFill/>
          <a:ln w="63360">
            <a:solidFill>
              <a:srgbClr val="000000"/>
            </a:solidFill>
            <a:miter lim="800000"/>
            <a:headEnd/>
            <a:tailEnd/>
          </a:ln>
        </p:spPr>
        <p:txBody>
          <a:bodyPr>
            <a:prstTxWarp prst="textNoShape">
              <a:avLst/>
            </a:prstTxWarp>
          </a:bodyPr>
          <a:lstStyle/>
          <a:p>
            <a:endParaRPr lang="en-US"/>
          </a:p>
        </p:txBody>
      </p:sp>
      <p:sp>
        <p:nvSpPr>
          <p:cNvPr id="8" name="Text Box 8"/>
          <p:cNvSpPr txBox="1">
            <a:spLocks noChangeArrowheads="1"/>
          </p:cNvSpPr>
          <p:nvPr/>
        </p:nvSpPr>
        <p:spPr bwMode="auto">
          <a:xfrm>
            <a:off x="682627" y="5822949"/>
            <a:ext cx="11887200" cy="3972499"/>
          </a:xfrm>
          <a:prstGeom prst="rect">
            <a:avLst/>
          </a:pr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r>
              <a:rPr lang="en-US" sz="2800" dirty="0" smtClean="0">
                <a:solidFill>
                  <a:schemeClr val="tx1"/>
                </a:solidFill>
              </a:rPr>
              <a:t>We present extended scatter observations that are associated with the nighttime ionospheric mid-latitude trough. Using data from five mid-latitude SuperDARN HF radar sites, including two radars with greater than 4 years of observations, we are able to compare with trough observations derived from electron density occultation measurements obtained from the COSMIC suite of satellite. We examine the scatter characteristics with respect to trough depth and location. Additionally, we examine longitudinal differences between sites and climatology as a function of seasons and local time.</a:t>
            </a:r>
            <a:r>
              <a:rPr lang="en-US" sz="2800" dirty="0" smtClean="0">
                <a:solidFill>
                  <a:schemeClr val="tx1"/>
                </a:solidFill>
              </a:rPr>
              <a:t> </a:t>
            </a: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9" name="Text Box 21"/>
          <p:cNvSpPr txBox="1">
            <a:spLocks noChangeArrowheads="1"/>
          </p:cNvSpPr>
          <p:nvPr/>
        </p:nvSpPr>
        <p:spPr bwMode="auto">
          <a:xfrm>
            <a:off x="682627" y="5114926"/>
            <a:ext cx="11887200" cy="709613"/>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smtClean="0">
                <a:solidFill>
                  <a:srgbClr val="000000"/>
                </a:solidFill>
              </a:rPr>
              <a:t>ABSTRACT</a:t>
            </a:r>
            <a:endParaRPr lang="en-GB" sz="4000" b="1" dirty="0">
              <a:solidFill>
                <a:srgbClr val="000000"/>
              </a:solidFill>
            </a:endParaRPr>
          </a:p>
        </p:txBody>
      </p:sp>
      <p:sp>
        <p:nvSpPr>
          <p:cNvPr id="10" name="Text Box 8"/>
          <p:cNvSpPr txBox="1">
            <a:spLocks noChangeArrowheads="1"/>
          </p:cNvSpPr>
          <p:nvPr/>
        </p:nvSpPr>
        <p:spPr bwMode="auto">
          <a:xfrm>
            <a:off x="682627" y="10505060"/>
            <a:ext cx="11887200" cy="27371100"/>
          </a:xfrm>
          <a:prstGeom prst="rect">
            <a:avLst/>
          </a:pr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noAutofit/>
          </a:bodyPr>
          <a:lstStyle/>
          <a:p>
            <a:pPr indent="288925">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endParaRPr>
          </a:p>
          <a:p>
            <a:pPr indent="288925">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11" name="Text Box 21"/>
          <p:cNvSpPr txBox="1">
            <a:spLocks noChangeArrowheads="1"/>
          </p:cNvSpPr>
          <p:nvPr/>
        </p:nvSpPr>
        <p:spPr bwMode="auto">
          <a:xfrm>
            <a:off x="682627" y="9795448"/>
            <a:ext cx="11887200" cy="709612"/>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smtClean="0">
                <a:solidFill>
                  <a:srgbClr val="000000"/>
                </a:solidFill>
              </a:rPr>
              <a:t>SuperDARN at mid-latitudes</a:t>
            </a:r>
            <a:endParaRPr lang="en-GB" sz="4000" b="1" dirty="0">
              <a:solidFill>
                <a:srgbClr val="000000"/>
              </a:solidFill>
            </a:endParaRPr>
          </a:p>
        </p:txBody>
      </p:sp>
      <p:sp>
        <p:nvSpPr>
          <p:cNvPr id="13" name="TextBox 12"/>
          <p:cNvSpPr txBox="1"/>
          <p:nvPr/>
        </p:nvSpPr>
        <p:spPr>
          <a:xfrm>
            <a:off x="980697" y="17647663"/>
            <a:ext cx="11185061" cy="7848302"/>
          </a:xfrm>
          <a:prstGeom prst="rect">
            <a:avLst/>
          </a:prstGeom>
          <a:noFill/>
        </p:spPr>
        <p:txBody>
          <a:bodyPr wrap="square">
            <a:prstTxWarp prst="textNoShape">
              <a:avLst/>
            </a:prstTxWarp>
            <a:spAutoFit/>
          </a:bodyPr>
          <a:lstStyle/>
          <a:p>
            <a:r>
              <a:rPr lang="en-US" sz="2800" dirty="0" smtClean="0">
                <a:solidFill>
                  <a:srgbClr val="000000"/>
                </a:solidFill>
              </a:rPr>
              <a:t>Traditionally, the SuperDARN network was ideal for research interests relating to high latitude convection but not optimal for investigations of the expanded auroral oval or the mid-latitude ionosphere. However, recently, members of this team have installed two Su-</a:t>
            </a:r>
            <a:r>
              <a:rPr lang="en-US" sz="2800" dirty="0" err="1" smtClean="0">
                <a:solidFill>
                  <a:srgbClr val="000000"/>
                </a:solidFill>
              </a:rPr>
              <a:t>perDARN</a:t>
            </a:r>
            <a:r>
              <a:rPr lang="en-US" sz="2800" dirty="0" smtClean="0">
                <a:solidFill>
                  <a:srgbClr val="000000"/>
                </a:solidFill>
              </a:rPr>
              <a:t> radars in Virginia: one at Wallops Island (37.9°N, 75.5°W; 49.4°Λ) that began op-</a:t>
            </a:r>
            <a:r>
              <a:rPr lang="en-US" sz="2800" dirty="0" err="1" smtClean="0">
                <a:solidFill>
                  <a:srgbClr val="000000"/>
                </a:solidFill>
              </a:rPr>
              <a:t>eration</a:t>
            </a:r>
            <a:r>
              <a:rPr lang="en-US" sz="2800" dirty="0" smtClean="0">
                <a:solidFill>
                  <a:srgbClr val="000000"/>
                </a:solidFill>
              </a:rPr>
              <a:t> in May, 2005 and the other at Blackstone (37.9°N, 75.5°W; 49.4°Λ) which began op-</a:t>
            </a:r>
            <a:r>
              <a:rPr lang="en-US" sz="2800" dirty="0" err="1" smtClean="0">
                <a:solidFill>
                  <a:srgbClr val="000000"/>
                </a:solidFill>
              </a:rPr>
              <a:t>eration</a:t>
            </a:r>
            <a:r>
              <a:rPr lang="en-US" sz="2800" dirty="0" smtClean="0">
                <a:solidFill>
                  <a:srgbClr val="000000"/>
                </a:solidFill>
              </a:rPr>
              <a:t> in January, 2008. These two radars were supplemented by an additional mid-latitude radar in Hokkaido, Japan (43.3°N, 143.6°E; 38.1°Λ) that has been operational since December, 2006. The SuperDARN</a:t>
            </a:r>
            <a:r>
              <a:rPr lang="en-US" sz="2800" dirty="0" smtClean="0">
                <a:solidFill>
                  <a:srgbClr val="000000"/>
                </a:solidFill>
              </a:rPr>
              <a:t> </a:t>
            </a:r>
            <a:r>
              <a:rPr lang="en-US" sz="2800" dirty="0" smtClean="0">
                <a:solidFill>
                  <a:srgbClr val="000000"/>
                </a:solidFill>
              </a:rPr>
              <a:t>two </a:t>
            </a:r>
            <a:r>
              <a:rPr lang="en-US" sz="2800" dirty="0" smtClean="0">
                <a:solidFill>
                  <a:srgbClr val="000000"/>
                </a:solidFill>
              </a:rPr>
              <a:t>additional </a:t>
            </a:r>
            <a:r>
              <a:rPr lang="en-US" sz="2800" dirty="0" smtClean="0">
                <a:solidFill>
                  <a:srgbClr val="000000"/>
                </a:solidFill>
              </a:rPr>
              <a:t>radars were constructed in Fort Hays, Kansas (38.9°N, 99.4°W; 48.7°Λ) and</a:t>
            </a:r>
            <a:r>
              <a:rPr lang="en-US" sz="2800" dirty="0" smtClean="0">
                <a:solidFill>
                  <a:srgbClr val="000000"/>
                </a:solidFill>
              </a:rPr>
              <a:t> two at Christmas Island have </a:t>
            </a:r>
            <a:r>
              <a:rPr lang="en-US" sz="2800" dirty="0" smtClean="0">
                <a:solidFill>
                  <a:srgbClr val="000000"/>
                </a:solidFill>
              </a:rPr>
              <a:t>been operational since January </a:t>
            </a:r>
            <a:r>
              <a:rPr lang="en-US" sz="2800" dirty="0" smtClean="0">
                <a:solidFill>
                  <a:srgbClr val="000000"/>
                </a:solidFill>
              </a:rPr>
              <a:t>2010 and November 2010, respectively. The </a:t>
            </a:r>
            <a:r>
              <a:rPr lang="en-US" sz="2800" dirty="0" smtClean="0">
                <a:solidFill>
                  <a:srgbClr val="000000"/>
                </a:solidFill>
              </a:rPr>
              <a:t>new radars have extended SuperDARN measurements to the mid-latitude ionosphere and have per-formed extremely well. It is </a:t>
            </a:r>
            <a:r>
              <a:rPr lang="en-US" sz="2800" dirty="0" smtClean="0">
                <a:solidFill>
                  <a:srgbClr val="000000"/>
                </a:solidFill>
              </a:rPr>
              <a:t>these</a:t>
            </a:r>
            <a:r>
              <a:rPr lang="en-US" sz="2800" dirty="0" smtClean="0">
                <a:solidFill>
                  <a:srgbClr val="000000"/>
                </a:solidFill>
              </a:rPr>
              <a:t> </a:t>
            </a:r>
            <a:r>
              <a:rPr lang="en-US" sz="2800" dirty="0" smtClean="0">
                <a:solidFill>
                  <a:srgbClr val="000000"/>
                </a:solidFill>
              </a:rPr>
              <a:t>mid</a:t>
            </a:r>
            <a:r>
              <a:rPr lang="en-US" sz="2800" dirty="0" smtClean="0">
                <a:solidFill>
                  <a:srgbClr val="000000"/>
                </a:solidFill>
              </a:rPr>
              <a:t>-latitude radars that we will focus on in this study. All other radars (in both the northern and southern hemisphere) have an invariant latitude greater than 55°, resulting in minimal ionospheric trough coverage. </a:t>
            </a:r>
          </a:p>
          <a:p>
            <a:endParaRPr lang="en-US" sz="2800" dirty="0" smtClean="0">
              <a:solidFill>
                <a:srgbClr val="000000"/>
              </a:solidFill>
            </a:endParaRPr>
          </a:p>
        </p:txBody>
      </p:sp>
      <p:pic>
        <p:nvPicPr>
          <p:cNvPr id="14" name="Picture 13"/>
          <p:cNvPicPr>
            <a:picLocks noChangeAspect="1"/>
          </p:cNvPicPr>
          <p:nvPr/>
        </p:nvPicPr>
        <p:blipFill>
          <a:blip r:embed="rId2"/>
          <a:srcRect r="14145"/>
          <a:stretch>
            <a:fillRect/>
          </a:stretch>
        </p:blipFill>
        <p:spPr>
          <a:xfrm>
            <a:off x="1082285" y="25495965"/>
            <a:ext cx="11106523" cy="12095599"/>
          </a:xfrm>
          <a:prstGeom prst="rect">
            <a:avLst/>
          </a:prstGeom>
        </p:spPr>
      </p:pic>
      <p:sp>
        <p:nvSpPr>
          <p:cNvPr id="48" name="Text Box 8"/>
          <p:cNvSpPr txBox="1">
            <a:spLocks noChangeArrowheads="1"/>
          </p:cNvSpPr>
          <p:nvPr/>
        </p:nvSpPr>
        <p:spPr bwMode="auto">
          <a:xfrm>
            <a:off x="14169261" y="5822949"/>
            <a:ext cx="11887200" cy="12017262"/>
          </a:xfrm>
          <a:custGeom>
            <a:avLst/>
            <a:gdLst>
              <a:gd name="connsiteX0" fmla="*/ 0 w 11887200"/>
              <a:gd name="connsiteY0" fmla="*/ 0 h 3972499"/>
              <a:gd name="connsiteX1" fmla="*/ 11887200 w 11887200"/>
              <a:gd name="connsiteY1" fmla="*/ 0 h 3972499"/>
              <a:gd name="connsiteX2" fmla="*/ 11887200 w 11887200"/>
              <a:gd name="connsiteY2" fmla="*/ 3972499 h 3972499"/>
              <a:gd name="connsiteX3" fmla="*/ 0 w 11887200"/>
              <a:gd name="connsiteY3" fmla="*/ 3972499 h 3972499"/>
              <a:gd name="connsiteX4" fmla="*/ 0 w 11887200"/>
              <a:gd name="connsiteY4" fmla="*/ 0 h 397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0" h="3972499">
                <a:moveTo>
                  <a:pt x="0" y="0"/>
                </a:moveTo>
                <a:lnTo>
                  <a:pt x="11887200" y="0"/>
                </a:lnTo>
                <a:lnTo>
                  <a:pt x="11887200" y="3972499"/>
                </a:lnTo>
                <a:lnTo>
                  <a:pt x="0" y="3972499"/>
                </a:lnTo>
                <a:lnTo>
                  <a:pt x="0" y="0"/>
                </a:lnTo>
                <a:close/>
              </a:path>
            </a:pathLst>
          </a:cu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noAutofit/>
          </a:bodyPr>
          <a:lstStyle/>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r>
              <a:rPr lang="en-US" sz="2800" dirty="0" smtClean="0">
                <a:solidFill>
                  <a:schemeClr val="tx1"/>
                </a:solidFill>
              </a:rPr>
              <a:t/>
            </a: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49" name="Text Box 21"/>
          <p:cNvSpPr txBox="1">
            <a:spLocks noChangeArrowheads="1"/>
          </p:cNvSpPr>
          <p:nvPr/>
        </p:nvSpPr>
        <p:spPr bwMode="auto">
          <a:xfrm>
            <a:off x="14169261" y="5114926"/>
            <a:ext cx="11887200" cy="709613"/>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err="1" smtClean="0">
                <a:solidFill>
                  <a:srgbClr val="000000"/>
                </a:solidFill>
              </a:rPr>
              <a:t>Nighttime</a:t>
            </a:r>
            <a:r>
              <a:rPr lang="en-GB" sz="4000" b="1" dirty="0" smtClean="0">
                <a:solidFill>
                  <a:srgbClr val="000000"/>
                </a:solidFill>
              </a:rPr>
              <a:t> Observations</a:t>
            </a:r>
            <a:endParaRPr lang="en-GB" sz="4000" b="1" dirty="0">
              <a:solidFill>
                <a:srgbClr val="000000"/>
              </a:solidFill>
            </a:endParaRPr>
          </a:p>
        </p:txBody>
      </p:sp>
      <p:sp>
        <p:nvSpPr>
          <p:cNvPr id="50" name="Text Box 8"/>
          <p:cNvSpPr txBox="1">
            <a:spLocks noChangeArrowheads="1"/>
          </p:cNvSpPr>
          <p:nvPr/>
        </p:nvSpPr>
        <p:spPr bwMode="auto">
          <a:xfrm>
            <a:off x="14169261" y="18549823"/>
            <a:ext cx="11887200" cy="19326337"/>
          </a:xfrm>
          <a:prstGeom prst="rect">
            <a:avLst/>
          </a:pr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noAutofit/>
          </a:bodyPr>
          <a:lstStyle/>
          <a:p>
            <a:pPr indent="288925">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endParaRPr>
          </a:p>
          <a:p>
            <a:pPr indent="288925">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51" name="Text Box 21"/>
          <p:cNvSpPr txBox="1">
            <a:spLocks noChangeArrowheads="1"/>
          </p:cNvSpPr>
          <p:nvPr/>
        </p:nvSpPr>
        <p:spPr bwMode="auto">
          <a:xfrm>
            <a:off x="14169261" y="17840211"/>
            <a:ext cx="11887200" cy="709612"/>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smtClean="0">
                <a:solidFill>
                  <a:srgbClr val="000000"/>
                </a:solidFill>
              </a:rPr>
              <a:t>COSMIC data</a:t>
            </a:r>
            <a:endParaRPr lang="en-GB" sz="4000" b="1" dirty="0">
              <a:solidFill>
                <a:srgbClr val="000000"/>
              </a:solidFill>
            </a:endParaRPr>
          </a:p>
        </p:txBody>
      </p:sp>
      <p:sp>
        <p:nvSpPr>
          <p:cNvPr id="52" name="Text Box 8"/>
          <p:cNvSpPr txBox="1">
            <a:spLocks noChangeArrowheads="1"/>
          </p:cNvSpPr>
          <p:nvPr/>
        </p:nvSpPr>
        <p:spPr bwMode="auto">
          <a:xfrm>
            <a:off x="27736800" y="5822948"/>
            <a:ext cx="11887200" cy="18885439"/>
          </a:xfrm>
          <a:prstGeom prst="rect">
            <a:avLst/>
          </a:pr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noAutofit/>
          </a:bodyPr>
          <a:lstStyle/>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smtClean="0">
              <a:solidFill>
                <a:schemeClr val="tx1"/>
              </a:solidFill>
              <a:latin typeface="Times New Roman" charset="0"/>
            </a:endParaRPr>
          </a:p>
          <a:p>
            <a:pPr marL="241300">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53" name="Text Box 21"/>
          <p:cNvSpPr txBox="1">
            <a:spLocks noChangeArrowheads="1"/>
          </p:cNvSpPr>
          <p:nvPr/>
        </p:nvSpPr>
        <p:spPr bwMode="auto">
          <a:xfrm>
            <a:off x="27736800" y="5114926"/>
            <a:ext cx="11887200" cy="709613"/>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smtClean="0">
                <a:solidFill>
                  <a:srgbClr val="000000"/>
                </a:solidFill>
              </a:rPr>
              <a:t>SuperDARN Data Processing</a:t>
            </a:r>
            <a:endParaRPr lang="en-GB" sz="4000" b="1" dirty="0">
              <a:solidFill>
                <a:srgbClr val="000000"/>
              </a:solidFill>
            </a:endParaRPr>
          </a:p>
        </p:txBody>
      </p:sp>
      <p:sp>
        <p:nvSpPr>
          <p:cNvPr id="54" name="Text Box 8"/>
          <p:cNvSpPr txBox="1">
            <a:spLocks noChangeArrowheads="1"/>
          </p:cNvSpPr>
          <p:nvPr/>
        </p:nvSpPr>
        <p:spPr bwMode="auto">
          <a:xfrm>
            <a:off x="27736800" y="23031830"/>
            <a:ext cx="11887200" cy="14844329"/>
          </a:xfrm>
          <a:prstGeom prst="rect">
            <a:avLst/>
          </a:prstGeom>
          <a:solidFill>
            <a:schemeClr val="accent5">
              <a:lumMod val="40000"/>
              <a:lumOff val="60000"/>
            </a:schemeClr>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noAutofit/>
          </a:bodyPr>
          <a:lstStyle/>
          <a:p>
            <a:pPr indent="288925">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US" sz="2800" dirty="0" smtClean="0">
              <a:solidFill>
                <a:schemeClr val="tx1"/>
              </a:solidFill>
            </a:endParaRPr>
          </a:p>
          <a:p>
            <a:pPr indent="288925">
              <a:lnSpc>
                <a:spcPct val="100000"/>
              </a:lnSpc>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pPr>
            <a:endParaRPr lang="en-GB" sz="2800" dirty="0">
              <a:solidFill>
                <a:schemeClr val="tx1"/>
              </a:solidFill>
              <a:latin typeface="Times New Roman" charset="0"/>
            </a:endParaRPr>
          </a:p>
        </p:txBody>
      </p:sp>
      <p:sp>
        <p:nvSpPr>
          <p:cNvPr id="55" name="Text Box 21"/>
          <p:cNvSpPr txBox="1">
            <a:spLocks noChangeArrowheads="1"/>
          </p:cNvSpPr>
          <p:nvPr/>
        </p:nvSpPr>
        <p:spPr bwMode="auto">
          <a:xfrm>
            <a:off x="27736800" y="22322219"/>
            <a:ext cx="11887200" cy="709612"/>
          </a:xfrm>
          <a:prstGeom prst="rect">
            <a:avLst/>
          </a:prstGeom>
          <a:solidFill>
            <a:srgbClr val="FFFF99"/>
          </a:solidFill>
          <a:ln>
            <a:solidFill>
              <a:schemeClr val="accent2">
                <a:lumMod val="75000"/>
              </a:schemeClr>
            </a:solidFill>
            <a:headEnd/>
            <a:tailEnd/>
          </a:ln>
        </p:spPr>
        <p:style>
          <a:lnRef idx="2">
            <a:schemeClr val="accent1"/>
          </a:lnRef>
          <a:fillRef idx="1">
            <a:schemeClr val="lt1"/>
          </a:fillRef>
          <a:effectRef idx="0">
            <a:schemeClr val="accent1"/>
          </a:effectRef>
          <a:fontRef idx="minor">
            <a:schemeClr val="dk1"/>
          </a:fontRef>
        </p:style>
        <p:txBody>
          <a:bodyPr wrap="square" lIns="90000" tIns="46800" rIns="90000" bIns="46800">
            <a:prstTxWarp prst="textNoShape">
              <a:avLst/>
            </a:prstTxWarp>
            <a:spAutoFit/>
          </a:bodyPr>
          <a:lstStyle/>
          <a:p>
            <a:pPr algn="ctr">
              <a:lnSpc>
                <a:spcPct val="100000"/>
              </a:lnSpc>
              <a:spcBef>
                <a:spcPts val="2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Lst>
            </a:pPr>
            <a:r>
              <a:rPr lang="en-GB" sz="4000" b="1" dirty="0" smtClean="0">
                <a:solidFill>
                  <a:srgbClr val="000000"/>
                </a:solidFill>
              </a:rPr>
              <a:t>SuperDARN at mid-latitudes</a:t>
            </a:r>
            <a:endParaRPr lang="en-GB" sz="4000" b="1" dirty="0">
              <a:solidFill>
                <a:srgbClr val="000000"/>
              </a:solidFill>
            </a:endParaRPr>
          </a:p>
        </p:txBody>
      </p:sp>
      <p:pic>
        <p:nvPicPr>
          <p:cNvPr id="60" name="Picture 59"/>
          <p:cNvPicPr>
            <a:picLocks noChangeAspect="1"/>
          </p:cNvPicPr>
          <p:nvPr/>
        </p:nvPicPr>
        <p:blipFill>
          <a:blip r:embed="rId3"/>
          <a:srcRect r="3642"/>
          <a:stretch>
            <a:fillRect/>
          </a:stretch>
        </p:blipFill>
        <p:spPr>
          <a:xfrm>
            <a:off x="14497199" y="6187508"/>
            <a:ext cx="11270625" cy="8876519"/>
          </a:xfrm>
          <a:prstGeom prst="rect">
            <a:avLst/>
          </a:prstGeom>
        </p:spPr>
      </p:pic>
      <p:sp>
        <p:nvSpPr>
          <p:cNvPr id="12" name="TextBox 11"/>
          <p:cNvSpPr txBox="1"/>
          <p:nvPr/>
        </p:nvSpPr>
        <p:spPr>
          <a:xfrm>
            <a:off x="14497199" y="15535712"/>
            <a:ext cx="11037556" cy="2246769"/>
          </a:xfrm>
          <a:prstGeom prst="rect">
            <a:avLst/>
          </a:prstGeom>
          <a:noFill/>
        </p:spPr>
        <p:txBody>
          <a:bodyPr wrap="square">
            <a:prstTxWarp prst="textNoShape">
              <a:avLst/>
            </a:prstTxWarp>
            <a:spAutoFit/>
          </a:bodyPr>
          <a:lstStyle/>
          <a:p>
            <a:r>
              <a:rPr lang="en-US" sz="2800" dirty="0" smtClean="0"/>
              <a:t>Normalized occurrence frequency of scatter at five mid-latitude SuperDARN sites. Top left figure is compiled from 5 years of Wallops data and the top right is filtered for SZA &gt; </a:t>
            </a:r>
            <a:r>
              <a:rPr lang="en-US" sz="2800" dirty="0" smtClean="0"/>
              <a:t>90</a:t>
            </a:r>
            <a:r>
              <a:rPr lang="en-US" sz="2800" dirty="0" smtClean="0"/>
              <a:t>Λ</a:t>
            </a:r>
            <a:r>
              <a:rPr lang="en-US" sz="2800" dirty="0" smtClean="0"/>
              <a:t>. </a:t>
            </a:r>
            <a:r>
              <a:rPr lang="en-US" sz="2800" dirty="0" smtClean="0"/>
              <a:t>The bottom five figures show frequency during only one month, March 2010 at five different mid-latitude radars. </a:t>
            </a:r>
            <a:endParaRPr lang="en-US" sz="2800" dirty="0" smtClean="0"/>
          </a:p>
        </p:txBody>
      </p:sp>
      <p:pic>
        <p:nvPicPr>
          <p:cNvPr id="62" name="Picture 61"/>
          <p:cNvPicPr/>
          <p:nvPr/>
        </p:nvPicPr>
        <p:blipFill>
          <a:blip r:embed="rId4"/>
          <a:srcRect/>
          <a:stretch>
            <a:fillRect/>
          </a:stretch>
        </p:blipFill>
        <p:spPr bwMode="auto">
          <a:xfrm>
            <a:off x="1082285" y="11036363"/>
            <a:ext cx="6421830" cy="6207769"/>
          </a:xfrm>
          <a:prstGeom prst="rect">
            <a:avLst/>
          </a:prstGeom>
          <a:noFill/>
          <a:ln w="9525">
            <a:noFill/>
            <a:miter lim="800000"/>
            <a:headEnd/>
            <a:tailEnd/>
          </a:ln>
          <a:effectLst/>
        </p:spPr>
      </p:pic>
      <p:sp>
        <p:nvSpPr>
          <p:cNvPr id="63" name="Rectangle 62"/>
          <p:cNvSpPr/>
          <p:nvPr/>
        </p:nvSpPr>
        <p:spPr>
          <a:xfrm>
            <a:off x="8031831" y="11711777"/>
            <a:ext cx="4053137" cy="4832093"/>
          </a:xfrm>
          <a:prstGeom prst="rect">
            <a:avLst/>
          </a:prstGeom>
        </p:spPr>
        <p:txBody>
          <a:bodyPr wrap="square">
            <a:spAutoFit/>
          </a:bodyPr>
          <a:lstStyle/>
          <a:p>
            <a:r>
              <a:rPr lang="en-US" sz="2800" dirty="0" smtClean="0"/>
              <a:t>Wallops Radar field of view on March 3, 2006 23:52:00 UT. The near range velocities are due to irregularities due to the ionospheric trough­/plasma­pause. The far range velocities are due to </a:t>
            </a:r>
            <a:r>
              <a:rPr lang="en-US" sz="2800" dirty="0" err="1" smtClean="0"/>
              <a:t>groundscatter</a:t>
            </a:r>
            <a:r>
              <a:rPr lang="en-US" sz="2800" dirty="0" smtClean="0"/>
              <a:t>. The trough feature persists through the night </a:t>
            </a:r>
            <a:endParaRPr lang="en-US" sz="2800" dirty="0"/>
          </a:p>
        </p:txBody>
      </p:sp>
      <p:sp>
        <p:nvSpPr>
          <p:cNvPr id="66" name="TextBox 65"/>
          <p:cNvSpPr txBox="1"/>
          <p:nvPr/>
        </p:nvSpPr>
        <p:spPr>
          <a:xfrm>
            <a:off x="28010903" y="5764151"/>
            <a:ext cx="11262027" cy="8279189"/>
          </a:xfrm>
          <a:prstGeom prst="rect">
            <a:avLst/>
          </a:prstGeom>
          <a:noFill/>
        </p:spPr>
        <p:txBody>
          <a:bodyPr wrap="square">
            <a:prstTxWarp prst="textNoShape">
              <a:avLst/>
            </a:prstTxWarp>
            <a:spAutoFit/>
          </a:bodyPr>
          <a:lstStyle/>
          <a:p>
            <a:r>
              <a:rPr lang="en-US" sz="2800" dirty="0" smtClean="0">
                <a:solidFill>
                  <a:srgbClr val="000000"/>
                </a:solidFill>
              </a:rPr>
              <a:t>As discussed by Greenwald, et al (2006), sub-auroral decameter irregularities exhibit low Doppler velocities and are often misclassified as ground scatter by the SuperDARN analysis algorithm.  In this section, we discuss the technique employed to discriminate scatter from field-aligned irregularities (FAI) in the E- and F-regions and that from the ground, as well as the discrimination of auroral and sub-auroral irregularities.</a:t>
            </a:r>
            <a:r>
              <a:rPr lang="en-US" sz="2800" dirty="0" smtClean="0">
                <a:solidFill>
                  <a:srgbClr val="000000"/>
                </a:solidFill>
              </a:rPr>
              <a:t> </a:t>
            </a:r>
          </a:p>
          <a:p>
            <a:r>
              <a:rPr lang="en-US" sz="2800" dirty="0" smtClean="0">
                <a:solidFill>
                  <a:srgbClr val="000000"/>
                </a:solidFill>
              </a:rPr>
              <a:t> </a:t>
            </a:r>
            <a:endParaRPr lang="en-US" sz="2800" dirty="0" smtClean="0">
              <a:solidFill>
                <a:srgbClr val="000000"/>
              </a:solidFill>
            </a:endParaRPr>
          </a:p>
          <a:p>
            <a:r>
              <a:rPr lang="en-US" sz="2800" dirty="0" smtClean="0">
                <a:solidFill>
                  <a:srgbClr val="000000"/>
                </a:solidFill>
              </a:rPr>
              <a:t>A coarse estimate of the loci of perpendicularity has been derived from </a:t>
            </a:r>
            <a:r>
              <a:rPr lang="en-US" sz="2800" dirty="0" err="1" smtClean="0">
                <a:solidFill>
                  <a:srgbClr val="000000"/>
                </a:solidFill>
              </a:rPr>
              <a:t>raytracing</a:t>
            </a:r>
            <a:r>
              <a:rPr lang="en-US" sz="2800" dirty="0" smtClean="0">
                <a:solidFill>
                  <a:srgbClr val="000000"/>
                </a:solidFill>
              </a:rPr>
              <a:t> for each radar in its typical “nighttime” operating mode.  Taking the Wallops Island, VA, radar as an example, the HF ground scatter (“skip”) virtual range is at about 1500-2200 km for foF2 = 5 MHz, hmF2 = 300 km, and </a:t>
            </a:r>
            <a:r>
              <a:rPr lang="en-US" sz="2800" dirty="0" err="1" smtClean="0">
                <a:solidFill>
                  <a:srgbClr val="000000"/>
                </a:solidFill>
              </a:rPr>
              <a:t>fradar</a:t>
            </a:r>
            <a:r>
              <a:rPr lang="en-US" sz="2800" dirty="0" smtClean="0">
                <a:solidFill>
                  <a:srgbClr val="000000"/>
                </a:solidFill>
              </a:rPr>
              <a:t> = 10500 kHz.  FAI is only detected when the radio wave propagation vector is nearly perpendicular to B, a condition satisfied in the E region for virtual ranges between 200 and 400 km, and in the F region between 500 and 1500 km.   The F-region FAI criterion is true for all beams of the Wallops Island radar.  However, ground scatter from a sporadic-E layer will cause returns in the 500 to 1000 km virtual range gates.   Furthermore, F-region ground scatter can contaminate the 1000 to 1500 km ranges.  </a:t>
            </a:r>
            <a:endParaRPr lang="en-US" sz="2800" dirty="0" smtClean="0">
              <a:solidFill>
                <a:srgbClr val="000000"/>
              </a:solidFill>
            </a:endParaRPr>
          </a:p>
          <a:p>
            <a:endParaRPr lang="en-US" sz="2800" dirty="0" smtClean="0">
              <a:solidFill>
                <a:srgbClr val="000000"/>
              </a:solidFill>
            </a:endParaRPr>
          </a:p>
        </p:txBody>
      </p:sp>
      <p:pic>
        <p:nvPicPr>
          <p:cNvPr id="67" name="Picture 66" descr="foF2_4MHz_hmF2_300km_fRad_10500kHz.png"/>
          <p:cNvPicPr>
            <a:picLocks noChangeAspect="1"/>
          </p:cNvPicPr>
          <p:nvPr/>
        </p:nvPicPr>
        <p:blipFill>
          <a:blip r:embed="rId5"/>
          <a:stretch>
            <a:fillRect/>
          </a:stretch>
        </p:blipFill>
        <p:spPr>
          <a:xfrm>
            <a:off x="33619344" y="14882644"/>
            <a:ext cx="5807518" cy="5915133"/>
          </a:xfrm>
          <a:prstGeom prst="rect">
            <a:avLst/>
          </a:prstGeom>
        </p:spPr>
      </p:pic>
      <p:sp>
        <p:nvSpPr>
          <p:cNvPr id="68" name="Rectangle 67"/>
          <p:cNvSpPr/>
          <p:nvPr/>
        </p:nvSpPr>
        <p:spPr>
          <a:xfrm>
            <a:off x="28026198" y="13678975"/>
            <a:ext cx="5593146" cy="8710076"/>
          </a:xfrm>
          <a:prstGeom prst="rect">
            <a:avLst/>
          </a:prstGeom>
        </p:spPr>
        <p:txBody>
          <a:bodyPr wrap="square">
            <a:spAutoFit/>
          </a:bodyPr>
          <a:lstStyle/>
          <a:p>
            <a:r>
              <a:rPr lang="en-US" sz="2800" dirty="0" smtClean="0">
                <a:solidFill>
                  <a:srgbClr val="000000"/>
                </a:solidFill>
              </a:rPr>
              <a:t>Sporadic-E layers are often accompanied by FAI or </a:t>
            </a:r>
            <a:r>
              <a:rPr lang="en-US" sz="2800" dirty="0" err="1" smtClean="0">
                <a:solidFill>
                  <a:srgbClr val="000000"/>
                </a:solidFill>
              </a:rPr>
              <a:t>specular</a:t>
            </a:r>
            <a:r>
              <a:rPr lang="en-US" sz="2800" dirty="0" smtClean="0">
                <a:solidFill>
                  <a:srgbClr val="000000"/>
                </a:solidFill>
              </a:rPr>
              <a:t> echoes at close ranges.  Therefore, many false trough events generated by sporadic-E may be removed by identifying </a:t>
            </a:r>
            <a:r>
              <a:rPr lang="en-US" sz="2800" dirty="0" err="1" smtClean="0">
                <a:solidFill>
                  <a:srgbClr val="000000"/>
                </a:solidFill>
              </a:rPr>
              <a:t>spatio</a:t>
            </a:r>
            <a:r>
              <a:rPr lang="en-US" sz="2800" dirty="0" smtClean="0">
                <a:solidFill>
                  <a:srgbClr val="000000"/>
                </a:solidFill>
              </a:rPr>
              <a:t>-temporally coherent patches of scatter at close ranges.  Evening and nighttime F-region ground scatter is almost universally associated with the evening decline of the F region due to recombination and the morning revival due to ion production as solar FUV falls on the ionosphere. This effect is discriminated by choosing scattering regions for which SZA &gt; 90 deg.  However, there is some residual ionosphere post sunset that contributes to the FAI statistics.</a:t>
            </a:r>
          </a:p>
          <a:p>
            <a:endParaRPr lang="en-US" sz="2800" dirty="0" smtClean="0">
              <a:solidFill>
                <a:srgbClr val="000000"/>
              </a:solidFill>
            </a:endParaRPr>
          </a:p>
        </p:txBody>
      </p:sp>
      <p:pic>
        <p:nvPicPr>
          <p:cNvPr id="71" name="Picture 70" descr="trough.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2243440" y="28903405"/>
            <a:ext cx="10058400" cy="7772400"/>
          </a:xfrm>
          <a:prstGeom prst="rect">
            <a:avLst/>
          </a:prstGeom>
        </p:spPr>
      </p:pic>
      <p:pic>
        <p:nvPicPr>
          <p:cNvPr id="72" name="Picture 71" descr="trough.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8294903" y="25688385"/>
            <a:ext cx="10058400" cy="7772400"/>
          </a:xfrm>
          <a:prstGeom prst="rect">
            <a:avLst/>
          </a:prstGeom>
        </p:spPr>
      </p:pic>
      <p:pic>
        <p:nvPicPr>
          <p:cNvPr id="73" name="Picture 72" descr="trough.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8294903" y="31345183"/>
            <a:ext cx="10058400" cy="7772400"/>
          </a:xfrm>
          <a:prstGeom prst="rect">
            <a:avLst/>
          </a:prstGeom>
        </p:spPr>
      </p:pic>
      <p:pic>
        <p:nvPicPr>
          <p:cNvPr id="74" name="Picture 73" descr="trough.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32007940" y="22916333"/>
            <a:ext cx="10058400" cy="7772400"/>
          </a:xfrm>
          <a:prstGeom prst="rect">
            <a:avLst/>
          </a:prstGeom>
        </p:spPr>
      </p:pic>
      <p:pic>
        <p:nvPicPr>
          <p:cNvPr id="75" name="Picture 74" descr="trough.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3265703" y="31345183"/>
            <a:ext cx="10058400" cy="7772400"/>
          </a:xfrm>
          <a:prstGeom prst="rect">
            <a:avLst/>
          </a:prstGeom>
        </p:spPr>
      </p:pic>
      <p:pic>
        <p:nvPicPr>
          <p:cNvPr id="76" name="Picture 75" descr="trough.pdf"/>
          <p:cNvPicPr>
            <a:picLocks noChangeAspect="1"/>
          </p:cNvPicPr>
          <p:nvPr/>
        </p:nvPicPr>
        <mc:AlternateContent>
          <mc:Choice xmlns:ma="http://schemas.microsoft.com/office/mac/drawingml/2008/main" Requires="ma">
            <p:blipFill>
              <a:blip r:embed="rId16"/>
              <a:stretch>
                <a:fillRect/>
              </a:stretch>
            </p:blipFill>
          </mc:Choice>
          <mc:Fallback>
            <p:blipFill>
              <a:blip r:embed="rId17"/>
              <a:stretch>
                <a:fillRect/>
              </a:stretch>
            </p:blipFill>
          </mc:Fallback>
        </mc:AlternateContent>
        <p:spPr>
          <a:xfrm>
            <a:off x="26478461" y="28903405"/>
            <a:ext cx="10058400" cy="7772400"/>
          </a:xfrm>
          <a:prstGeom prst="rect">
            <a:avLst/>
          </a:prstGeom>
        </p:spPr>
      </p:pic>
      <p:pic>
        <p:nvPicPr>
          <p:cNvPr id="77" name="Picture 76" descr="trough.pdf"/>
          <p:cNvPicPr>
            <a:picLocks noChangeAspect="1"/>
          </p:cNvPicPr>
          <p:nvPr/>
        </p:nvPicPr>
        <mc:AlternateContent>
          <mc:Choice xmlns:ma="http://schemas.microsoft.com/office/mac/drawingml/2008/main" Requires="ma">
            <p:blipFill>
              <a:blip r:embed="rId18"/>
              <a:stretch>
                <a:fillRect/>
              </a:stretch>
            </p:blipFill>
          </mc:Choice>
          <mc:Fallback>
            <p:blipFill>
              <a:blip r:embed="rId19"/>
              <a:stretch>
                <a:fillRect/>
              </a:stretch>
            </p:blipFill>
          </mc:Fallback>
        </mc:AlternateContent>
        <p:spPr>
          <a:xfrm>
            <a:off x="26478461" y="22942605"/>
            <a:ext cx="10058400" cy="7772400"/>
          </a:xfrm>
          <a:prstGeom prst="rect">
            <a:avLst/>
          </a:prstGeom>
        </p:spPr>
      </p:pic>
      <p:pic>
        <p:nvPicPr>
          <p:cNvPr id="78" name="Picture 77" descr="trough.pdf"/>
          <p:cNvPicPr>
            <a:picLocks noChangeAspect="1"/>
          </p:cNvPicPr>
          <p:nvPr/>
        </p:nvPicPr>
        <mc:AlternateContent>
          <mc:Choice xmlns:ma="http://schemas.microsoft.com/office/mac/drawingml/2008/main" Requires="ma">
            <p:blipFill>
              <a:blip r:embed="rId20"/>
              <a:stretch>
                <a:fillRect/>
              </a:stretch>
            </p:blipFill>
          </mc:Choice>
          <mc:Fallback>
            <p:blipFill>
              <a:blip r:embed="rId21"/>
              <a:stretch>
                <a:fillRect/>
              </a:stretch>
            </p:blipFill>
          </mc:Fallback>
        </mc:AlternateContent>
        <p:spPr>
          <a:xfrm>
            <a:off x="13265703" y="25688385"/>
            <a:ext cx="10058400" cy="7772400"/>
          </a:xfrm>
          <a:prstGeom prst="rect">
            <a:avLst/>
          </a:prstGeom>
        </p:spPr>
      </p:pic>
      <p:sp>
        <p:nvSpPr>
          <p:cNvPr id="82" name="Rectangle 81"/>
          <p:cNvSpPr/>
          <p:nvPr/>
        </p:nvSpPr>
        <p:spPr>
          <a:xfrm>
            <a:off x="14266760" y="18518695"/>
            <a:ext cx="11501064" cy="7848302"/>
          </a:xfrm>
          <a:prstGeom prst="rect">
            <a:avLst/>
          </a:prstGeom>
        </p:spPr>
        <p:txBody>
          <a:bodyPr wrap="square">
            <a:spAutoFit/>
          </a:bodyPr>
          <a:lstStyle/>
          <a:p>
            <a:pPr algn="just"/>
            <a:r>
              <a:rPr lang="en-US" sz="2800" dirty="0" smtClean="0">
                <a:solidFill>
                  <a:srgbClr val="000000"/>
                </a:solidFill>
                <a:latin typeface="Times New Roman"/>
              </a:rPr>
              <a:t>We</a:t>
            </a:r>
            <a:r>
              <a:rPr lang="en-US" sz="2800" dirty="0" smtClean="0">
                <a:solidFill>
                  <a:srgbClr val="000000"/>
                </a:solidFill>
                <a:latin typeface="Times New Roman"/>
              </a:rPr>
              <a:t> </a:t>
            </a:r>
            <a:r>
              <a:rPr lang="en-US" sz="2800" dirty="0" err="1" smtClean="0">
                <a:solidFill>
                  <a:srgbClr val="000000"/>
                </a:solidFill>
                <a:latin typeface="Times New Roman"/>
              </a:rPr>
              <a:t>geolocate</a:t>
            </a:r>
            <a:r>
              <a:rPr lang="en-US" sz="2800" dirty="0" smtClean="0">
                <a:solidFill>
                  <a:srgbClr val="000000"/>
                </a:solidFill>
                <a:latin typeface="Times New Roman"/>
              </a:rPr>
              <a:t> </a:t>
            </a:r>
            <a:r>
              <a:rPr lang="en-US" sz="2800" dirty="0" smtClean="0">
                <a:solidFill>
                  <a:srgbClr val="000000"/>
                </a:solidFill>
                <a:latin typeface="Times New Roman"/>
              </a:rPr>
              <a:t>the scatter from SuperDARN</a:t>
            </a:r>
            <a:r>
              <a:rPr lang="en-US" sz="2800" dirty="0" smtClean="0">
                <a:solidFill>
                  <a:srgbClr val="000000"/>
                </a:solidFill>
                <a:latin typeface="Times New Roman"/>
              </a:rPr>
              <a:t> with respect to the trough using </a:t>
            </a:r>
            <a:r>
              <a:rPr lang="en-US" sz="2800" dirty="0" smtClean="0">
                <a:solidFill>
                  <a:srgbClr val="000000"/>
                </a:solidFill>
                <a:latin typeface="Times New Roman"/>
              </a:rPr>
              <a:t>the electron density measurements obtained from the COSMIC suite of satellite. The FORMOSAT-3/COSMIC mission is a collaborative Taiwan-USA science experiment that has deployed six microsatellites in low Earth orbit for weather forecasting, climate monitoring, and atmospheric, ionospheric and geodesy </a:t>
            </a:r>
            <a:r>
              <a:rPr lang="en-US" sz="2800" dirty="0" smtClean="0">
                <a:solidFill>
                  <a:srgbClr val="000000"/>
                </a:solidFill>
                <a:latin typeface="Times New Roman"/>
              </a:rPr>
              <a:t>research since 2006. Each </a:t>
            </a:r>
            <a:r>
              <a:rPr lang="en-US" sz="2800" dirty="0" smtClean="0">
                <a:solidFill>
                  <a:srgbClr val="000000"/>
                </a:solidFill>
                <a:latin typeface="Times New Roman"/>
              </a:rPr>
              <a:t>satellite payload includes a GPS occultation experiment (GOX). The GOX collects the GPS signals for the study on atmosphere, ionosphere, and geodesy. The ionospheric occultation data is used to create monthly and seasonal </a:t>
            </a:r>
            <a:r>
              <a:rPr lang="en-US" sz="2800" dirty="0" err="1" smtClean="0">
                <a:solidFill>
                  <a:srgbClr val="000000"/>
                </a:solidFill>
                <a:latin typeface="Times New Roman"/>
              </a:rPr>
              <a:t>climatologies</a:t>
            </a:r>
            <a:r>
              <a:rPr lang="en-US" sz="2800" dirty="0" smtClean="0">
                <a:solidFill>
                  <a:srgbClr val="000000"/>
                </a:solidFill>
                <a:latin typeface="Times New Roman"/>
              </a:rPr>
              <a:t> of the three dimensional ionosphere at each radar </a:t>
            </a:r>
            <a:r>
              <a:rPr lang="en-US" sz="2800" dirty="0" smtClean="0">
                <a:solidFill>
                  <a:srgbClr val="000000"/>
                </a:solidFill>
                <a:latin typeface="Times New Roman"/>
              </a:rPr>
              <a:t>site. Occultations are distributed </a:t>
            </a:r>
            <a:r>
              <a:rPr lang="en-US" sz="2800" dirty="0" smtClean="0">
                <a:solidFill>
                  <a:srgbClr val="000000"/>
                </a:solidFill>
                <a:latin typeface="Times New Roman"/>
              </a:rPr>
              <a:t>all around the globe and an individual occultation cannot be interpreted as a single vertical profile of electron density as the occultation is taken over a wide swath in latitude and longitude. We do not use individual profiles as a unit, but instead treat each altitude as a separate data point which composited over a long enough time period provides a considerable amount of coincidence with the radar measurements for comparison and use in specifying the location of the mid-latitude trough. The data presented here is gridded in 1º</a:t>
            </a:r>
            <a:r>
              <a:rPr lang="en-US" sz="2800" dirty="0" smtClean="0">
                <a:solidFill>
                  <a:srgbClr val="000000"/>
                </a:solidFill>
                <a:latin typeface="Times New Roman"/>
              </a:rPr>
              <a:t> MLAT and </a:t>
            </a:r>
            <a:r>
              <a:rPr lang="en-US" sz="2800" dirty="0" smtClean="0">
                <a:solidFill>
                  <a:srgbClr val="000000"/>
                </a:solidFill>
                <a:latin typeface="Times New Roman"/>
              </a:rPr>
              <a:t>1 hour</a:t>
            </a:r>
            <a:r>
              <a:rPr lang="en-US" sz="2800" dirty="0" smtClean="0">
                <a:solidFill>
                  <a:srgbClr val="000000"/>
                </a:solidFill>
                <a:latin typeface="Times New Roman"/>
              </a:rPr>
              <a:t> MLT resolution </a:t>
            </a:r>
            <a:r>
              <a:rPr lang="en-US" sz="2800" dirty="0" smtClean="0">
                <a:solidFill>
                  <a:srgbClr val="000000"/>
                </a:solidFill>
                <a:latin typeface="Times New Roman"/>
              </a:rPr>
              <a:t>for 15º wide</a:t>
            </a:r>
            <a:r>
              <a:rPr lang="en-US" sz="2800" dirty="0" smtClean="0">
                <a:solidFill>
                  <a:srgbClr val="000000"/>
                </a:solidFill>
                <a:latin typeface="Times New Roman"/>
              </a:rPr>
              <a:t> MLON </a:t>
            </a:r>
            <a:r>
              <a:rPr lang="en-US" sz="2800" dirty="0" smtClean="0">
                <a:solidFill>
                  <a:srgbClr val="000000"/>
                </a:solidFill>
                <a:latin typeface="Times New Roman"/>
              </a:rPr>
              <a:t>bin at a given radar site.  </a:t>
            </a:r>
          </a:p>
        </p:txBody>
      </p:sp>
      <p:sp>
        <p:nvSpPr>
          <p:cNvPr id="83" name="TextBox 82"/>
          <p:cNvSpPr txBox="1"/>
          <p:nvPr/>
        </p:nvSpPr>
        <p:spPr>
          <a:xfrm>
            <a:off x="28164835" y="36198751"/>
            <a:ext cx="11262027" cy="954107"/>
          </a:xfrm>
          <a:prstGeom prst="rect">
            <a:avLst/>
          </a:prstGeom>
          <a:noFill/>
        </p:spPr>
        <p:txBody>
          <a:bodyPr wrap="square">
            <a:prstTxWarp prst="textNoShape">
              <a:avLst/>
            </a:prstTxWarp>
            <a:spAutoFit/>
          </a:bodyPr>
          <a:lstStyle/>
          <a:p>
            <a:r>
              <a:rPr lang="en-US" sz="2800" dirty="0" smtClean="0">
                <a:solidFill>
                  <a:srgbClr val="000000"/>
                </a:solidFill>
              </a:rPr>
              <a:t>The scatter is organized and largely contained in the trough region. </a:t>
            </a:r>
          </a:p>
          <a:p>
            <a:r>
              <a:rPr lang="en-US" sz="2800" dirty="0" smtClean="0">
                <a:solidFill>
                  <a:srgbClr val="000000"/>
                </a:solidFill>
              </a:rPr>
              <a:t>In addition, the scatter maximizes on the equatorward edge of the trough.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782</TotalTime>
  <Words>1163</Words>
  <Application>Microsoft Macintosh PowerPoint</Application>
  <PresentationFormat>Custom</PresentationFormat>
  <Paragraphs>34</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JHU/APL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JHU/APL</dc:creator>
  <cp:lastModifiedBy>JHU/APL</cp:lastModifiedBy>
  <cp:revision>2</cp:revision>
  <dcterms:created xsi:type="dcterms:W3CDTF">2011-05-31T06:46:32Z</dcterms:created>
  <dcterms:modified xsi:type="dcterms:W3CDTF">2011-05-31T19:48:33Z</dcterms:modified>
</cp:coreProperties>
</file>